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3.xml" ContentType="application/vnd.openxmlformats-officedocument.presentationml.tag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674" r:id="rId2"/>
    <p:sldId id="266" r:id="rId3"/>
    <p:sldId id="400" r:id="rId4"/>
    <p:sldId id="681" r:id="rId5"/>
    <p:sldId id="271" r:id="rId6"/>
    <p:sldId id="272" r:id="rId7"/>
    <p:sldId id="273" r:id="rId8"/>
    <p:sldId id="282" r:id="rId9"/>
    <p:sldId id="420" r:id="rId10"/>
    <p:sldId id="281" r:id="rId11"/>
    <p:sldId id="421" r:id="rId12"/>
    <p:sldId id="422" r:id="rId13"/>
    <p:sldId id="279" r:id="rId14"/>
    <p:sldId id="395" r:id="rId15"/>
    <p:sldId id="396" r:id="rId16"/>
    <p:sldId id="275" r:id="rId17"/>
    <p:sldId id="276" r:id="rId18"/>
    <p:sldId id="277" r:id="rId19"/>
    <p:sldId id="278" r:id="rId20"/>
    <p:sldId id="283" r:id="rId21"/>
    <p:sldId id="284" r:id="rId22"/>
    <p:sldId id="285" r:id="rId23"/>
    <p:sldId id="286" r:id="rId24"/>
    <p:sldId id="287" r:id="rId25"/>
    <p:sldId id="288" r:id="rId26"/>
    <p:sldId id="359" r:id="rId27"/>
    <p:sldId id="403" r:id="rId28"/>
    <p:sldId id="360" r:id="rId29"/>
    <p:sldId id="291" r:id="rId30"/>
    <p:sldId id="682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13" r:id="rId40"/>
    <p:sldId id="303" r:id="rId41"/>
    <p:sldId id="304" r:id="rId42"/>
    <p:sldId id="305" r:id="rId43"/>
    <p:sldId id="306" r:id="rId44"/>
    <p:sldId id="309" r:id="rId45"/>
    <p:sldId id="310" r:id="rId46"/>
    <p:sldId id="337" r:id="rId47"/>
    <p:sldId id="307" r:id="rId48"/>
    <p:sldId id="338" r:id="rId49"/>
    <p:sldId id="392" r:id="rId50"/>
    <p:sldId id="264" r:id="rId51"/>
    <p:sldId id="683" r:id="rId52"/>
    <p:sldId id="39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83" r:id="rId66"/>
    <p:sldId id="684" r:id="rId67"/>
    <p:sldId id="315" r:id="rId68"/>
    <p:sldId id="345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346" r:id="rId77"/>
    <p:sldId id="404" r:id="rId78"/>
    <p:sldId id="412" r:id="rId79"/>
    <p:sldId id="316" r:id="rId80"/>
    <p:sldId id="317" r:id="rId81"/>
    <p:sldId id="318" r:id="rId82"/>
    <p:sldId id="319" r:id="rId83"/>
    <p:sldId id="332" r:id="rId84"/>
    <p:sldId id="333" r:id="rId85"/>
    <p:sldId id="321" r:id="rId86"/>
    <p:sldId id="685" r:id="rId87"/>
    <p:sldId id="334" r:id="rId88"/>
    <p:sldId id="335" r:id="rId89"/>
    <p:sldId id="336" r:id="rId90"/>
    <p:sldId id="347" r:id="rId91"/>
    <p:sldId id="686" r:id="rId92"/>
    <p:sldId id="424" r:id="rId93"/>
    <p:sldId id="423" r:id="rId9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9" autoAdjust="0"/>
    <p:restoredTop sz="84859" autoAdjust="0"/>
  </p:normalViewPr>
  <p:slideViewPr>
    <p:cSldViewPr>
      <p:cViewPr varScale="1">
        <p:scale>
          <a:sx n="171" d="100"/>
          <a:sy n="171" d="100"/>
        </p:scale>
        <p:origin x="9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952523F-BED9-448E-8A4F-18286DC814D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9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F756A56-3979-4CD5-91F8-32EB7F15C83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9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8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9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78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FF4EF79-86ED-4436-8CA4-FF54149BA10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5AA068-CF44-4753-B769-6D4B79E7ABCE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10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AC378AF-D322-4BF9-92FE-F60462D62754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57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FD80276-5254-441B-90AA-E7E18FFC9C50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98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CAAD62-FDBD-4379-B125-5B09C06FB2B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71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B28DE55-9D7B-498F-BE36-21B23BBEA1BC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5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84B7013-06CF-4C74-8F88-C20A72F3B611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059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AA51644-53E8-4201-BDAC-A39918AC4778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05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20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23DAC63-EB03-4312-8AB4-C6D87AD98DC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96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344C48-078B-40D4-94E8-35942E355D0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5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3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12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08B98D1-9646-455E-9737-CD058E13DAE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12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91D1B09-8208-44EC-89EA-BCE43A954EC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19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A3BD0D8-9C11-4232-B4FE-8CF3C20432C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20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3F19CC7-E387-4BF4-9961-D307398B009C}" type="slidenum">
              <a:rPr lang="en-US" sz="1200" b="0">
                <a:solidFill>
                  <a:prstClr val="black"/>
                </a:solidFill>
              </a:rPr>
              <a:pPr/>
              <a:t>26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87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3F19CC7-E387-4BF4-9961-D307398B009C}" type="slidenum">
              <a:rPr lang="en-US" sz="1200" b="0">
                <a:solidFill>
                  <a:prstClr val="black"/>
                </a:solidFill>
              </a:rPr>
              <a:pPr/>
              <a:t>27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91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A1EED4C-AB7A-45CE-9369-B95C55DE0915}" type="slidenum">
              <a:rPr lang="en-US" sz="1200" b="0">
                <a:solidFill>
                  <a:prstClr val="black"/>
                </a:solidFill>
              </a:rPr>
              <a:pPr/>
              <a:t>28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71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DB83283-B234-4EB7-990F-6155BC7C1FDF}" type="slidenum">
              <a:rPr lang="en-US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878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5F4BA4-DD66-4DBC-9590-DA2A979B3B82}" type="slidenum">
              <a:rPr lang="en-US" sz="1300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3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92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30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377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52C9192-944E-43D5-AFCC-EC487AF0941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4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33F668D-D252-4270-889F-0EDB19D4E87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4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488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86BB99-27E3-460A-A168-FEE4AC09C1B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92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9D03960-21F1-4D55-A7B2-A5FF12BEEF5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97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1D5DC12-E450-46B0-8017-CF460C824F80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54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8B3B54D-EE86-4054-8454-81B2F974C2D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7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A995B3E-214B-4880-A17E-1105D97CFAE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94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9B1E71-B85D-4C87-9DD0-DAF76B8ED1D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56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37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45711-5064-478A-BBB2-F8588BC0BD3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808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FC991BB-B2BA-402F-B7B6-76C51589587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20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10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210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359FCEA-BBF6-4C71-9AB7-CD40BB1E5E08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61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B3EA6DD-B732-4192-88A1-A6DBF13E989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81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B1203D3-86AE-49B7-8B65-64C24ED2B2B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872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E2068A5-2B99-4E11-AB5C-755F5B4AE4EE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C987F44-4556-43F4-A6E1-95EEE6D1B69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021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8BAF94-038D-423E-B1B7-7F419C83E5F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721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2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722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774CB13-120F-4DAC-AED1-8060EB70DDA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05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28B4388-E919-4A40-B67D-E690A149638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CB3B364-11E9-4318-B6B2-3CF18252348F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292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A42255F-DBDF-4E75-91B8-4506406AA68E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86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4EB4F17-83AA-46C6-8F53-9FA46449285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8B6CBD4-7580-4BF0-A77E-5E8E341BF135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210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4001A1B-A0CD-4A87-82BA-372E4503E08D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6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40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3840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87B93E5-9D39-4D07-A864-4C2D001EC7A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1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51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973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26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0C24FD1-E43E-4081-AD9C-FDF55E2EA0E8}" type="slidenum">
              <a:rPr lang="en-US" sz="1200" b="0">
                <a:solidFill>
                  <a:prstClr val="black"/>
                </a:solidFill>
              </a:rPr>
              <a:pPr/>
              <a:t>53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7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25C4361-8462-4F25-A670-32F9596F3EC1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9A5225D-F4EC-4568-BE97-7D7C655B561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929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CDAD0EB-30C0-4601-9ABE-24A839852380}" type="slidenum">
              <a:rPr lang="en-US" sz="1200" b="0">
                <a:solidFill>
                  <a:prstClr val="black"/>
                </a:solidFill>
              </a:rPr>
              <a:pPr/>
              <a:t>54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077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196055D-6580-4DED-A49F-192F36559E27}" type="slidenum">
              <a:rPr lang="en-US" sz="1200" b="0">
                <a:solidFill>
                  <a:prstClr val="black"/>
                </a:solidFill>
              </a:rPr>
              <a:pPr/>
              <a:t>55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604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FDA7BE2-456C-4B2A-BC22-DDEAEFFFE13F}" type="slidenum">
              <a:rPr lang="en-US" sz="1200" b="0">
                <a:solidFill>
                  <a:prstClr val="black"/>
                </a:solidFill>
              </a:rPr>
              <a:pPr/>
              <a:t>56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94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6B27330-78AC-41E2-BB6B-2C409ADBF353}" type="slidenum">
              <a:rPr lang="en-US" sz="1200" b="0">
                <a:solidFill>
                  <a:prstClr val="black"/>
                </a:solidFill>
              </a:rPr>
              <a:pPr/>
              <a:t>57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25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7DFD480-00B6-4642-928B-0D530993AE2D}" type="slidenum">
              <a:rPr lang="en-US" sz="1200" b="0">
                <a:solidFill>
                  <a:prstClr val="black"/>
                </a:solidFill>
              </a:rPr>
              <a:pPr/>
              <a:t>58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28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002A8FC-D5AA-41D5-862D-B676F797180D}" type="slidenum">
              <a:rPr lang="en-US" sz="1200" b="0">
                <a:solidFill>
                  <a:prstClr val="black"/>
                </a:solidFill>
              </a:rPr>
              <a:pPr/>
              <a:t>59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10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6355A9AF-4FDC-4F5F-B68B-B10EB41BECC3}" type="slidenum">
              <a:rPr lang="en-US" sz="1200" b="0">
                <a:solidFill>
                  <a:prstClr val="black"/>
                </a:solidFill>
              </a:rPr>
              <a:pPr/>
              <a:t>60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015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7858735-8274-4694-8ABA-0853E3A9B6CD}" type="slidenum">
              <a:rPr lang="en-US" sz="1200" b="0">
                <a:solidFill>
                  <a:prstClr val="black"/>
                </a:solidFill>
              </a:rPr>
              <a:pPr/>
              <a:t>61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835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B0606AC-57E8-4EE9-99A4-0A265319DEA6}" type="slidenum">
              <a:rPr lang="en-US" sz="1200" b="0">
                <a:solidFill>
                  <a:prstClr val="black"/>
                </a:solidFill>
              </a:rPr>
              <a:pPr/>
              <a:t>62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035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703978AC-9925-4BA2-8040-82F9BA1A7A0F}" type="slidenum">
              <a:rPr lang="en-US" sz="1200" b="0">
                <a:solidFill>
                  <a:prstClr val="black"/>
                </a:solidFill>
              </a:rPr>
              <a:pPr/>
              <a:t>63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0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757C83D-A72E-41B3-950D-4DE9EC42FF7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68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31A72DA8-FDFE-488B-8828-A43CBD407934}" type="slidenum">
              <a:rPr lang="en-US" sz="1200" b="0">
                <a:solidFill>
                  <a:prstClr val="black"/>
                </a:solidFill>
              </a:rPr>
              <a:pPr/>
              <a:t>64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757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744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66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844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F5CB2CF-CF95-418A-8940-649744CAEBEE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74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126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22784D7-04DF-458C-ADE2-57C83DE46FDC}" type="slidenum">
              <a:rPr lang="en-US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8227013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5E67104-8B01-4DD2-B9C6-EC97E22E753D}" type="slidenum">
              <a:rPr lang="en-US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8285485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39C1D61-4F49-4D81-851C-BB3980C8CE6F}" type="slidenum">
              <a:rPr lang="en-US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41294286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BB4BFB-AE48-4823-8517-3EC95FFC3D0A}" type="slidenum">
              <a:rPr lang="en-US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6726356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EB7AE91-9785-47E0-BAEE-8DF9DBB6B965}" type="slidenum">
              <a:rPr lang="en-US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84059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C281BC8-6D0A-4586-B472-A4C47C55380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257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F1A1DCC-4415-4905-AD7E-B9F6A1E55193}" type="slidenum">
              <a:rPr lang="en-US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8662581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2464905-2CE0-4FC0-BBC8-54B7019A101E}" type="slidenum">
              <a:rPr lang="en-US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9569796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856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7590616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Arial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Arial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Arial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Arial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64A6AAD-5A1A-459B-A189-7D038C6DA31B}" type="slidenum">
              <a:rPr lang="en-US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3729695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47F6AD3-2AAF-488F-A585-FDBA27C07E8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102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F975D8E-CFFE-41E0-8501-CB162437617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185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80E6451-E562-4378-A93F-76BCC119729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645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5A6CCE8-3344-4EFC-B302-37D14742803C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928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2E753D8-BFB4-435D-BADF-086299E05559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0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FF4EF79-86ED-4436-8CA4-FF54149BA10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5AA068-CF44-4753-B769-6D4B79E7ABCE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872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477BF345-8F74-42ED-86B4-36C0ECE7775F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0389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5775D5F-D433-4EA4-8765-8A72A42F816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402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86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9313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5D968AAE-16B8-43F0-B675-F73CACFEA39C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5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9CAD649-6AB9-4C20-A765-B5732D615F74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426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569CB2C-E7AC-452C-A22E-130C1F94040B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030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677166-B2EC-EC4B-9532-025C8FD6FE5D}" type="slidenum">
              <a:rPr lang="en-US" sz="1300" b="0"/>
              <a:pPr eaLnBrk="1" hangingPunct="1"/>
              <a:t>91</a:t>
            </a:fld>
            <a:endParaRPr lang="en-US" sz="1300" b="0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37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3D47127-E760-436F-AA50-F9828CDAFDF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A33B1C1-57AF-43A2-B964-F44E6E4F657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6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E75E0-3088-DE48-8044-C691A2FC7E28}"/>
              </a:ext>
            </a:extLst>
          </p:cNvPr>
          <p:cNvSpPr txBox="1"/>
          <p:nvPr userDrawn="1"/>
        </p:nvSpPr>
        <p:spPr>
          <a:xfrm>
            <a:off x="1066800" y="1219200"/>
            <a:ext cx="701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Grouping in Vision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Segmentation as Clustering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+mj-lt"/>
              </a:rPr>
              <a:t>Mode finding &amp; Mean-Shift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Graph-Based Algorithms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Segments as Primitives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CNN-Based Approaches</a:t>
            </a:r>
          </a:p>
        </p:txBody>
      </p:sp>
    </p:spTree>
    <p:extLst>
      <p:ext uri="{BB962C8B-B14F-4D97-AF65-F5344CB8AC3E}">
        <p14:creationId xmlns:p14="http://schemas.microsoft.com/office/powerpoint/2010/main" val="71444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hyperlink" Target="http://chicagoist.com/attachments/chicagoist_alicia/GEESE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ttic.uchicago.edu/~xren/research/iccv2003/" TargetMode="Externa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62.png"/><Relationship Id="rId5" Type="http://schemas.openxmlformats.org/officeDocument/2006/relationships/image" Target="../media/image59.jpeg"/><Relationship Id="rId4" Type="http://schemas.openxmlformats.org/officeDocument/2006/relationships/image" Target="../media/image6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jpeg"/><Relationship Id="rId4" Type="http://schemas.openxmlformats.org/officeDocument/2006/relationships/image" Target="../media/image6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" Type="http://schemas.openxmlformats.org/officeDocument/2006/relationships/image" Target="../media/image3.jpeg"/><Relationship Id="rId21" Type="http://schemas.openxmlformats.org/officeDocument/2006/relationships/image" Target="../media/image21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jpe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23" Type="http://schemas.openxmlformats.org/officeDocument/2006/relationships/image" Target="../media/image23.jpeg"/><Relationship Id="rId28" Type="http://schemas.openxmlformats.org/officeDocument/2006/relationships/image" Target="../media/image28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Relationship Id="rId27" Type="http://schemas.openxmlformats.org/officeDocument/2006/relationships/image" Target="../media/image2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eg"/><Relationship Id="rId4" Type="http://schemas.openxmlformats.org/officeDocument/2006/relationships/image" Target="../media/image9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washington.edu/education/courses/455/03wi/readings/Ncut.pdf" TargetMode="External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06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7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hyperlink" Target="http://www.cs.berkeley.edu/~fowlkes/BSE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jpeg"/><Relationship Id="rId11" Type="http://schemas.openxmlformats.org/officeDocument/2006/relationships/image" Target="../media/image124.png"/><Relationship Id="rId5" Type="http://schemas.openxmlformats.org/officeDocument/2006/relationships/image" Target="../media/image118.jpe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.ens.fr/~russell/projects/mult_seg_discovery/index.html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wmf"/><Relationship Id="rId5" Type="http://schemas.openxmlformats.org/officeDocument/2006/relationships/image" Target="../media/image126.jpeg"/><Relationship Id="rId4" Type="http://schemas.openxmlformats.org/officeDocument/2006/relationships/image" Target="../media/image125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hyperlink" Target="http://www.wisdom.weizmann.ac.il/~levina/papers/CRFs-eccv06.pdf" TargetMode="External"/><Relationship Id="rId4" Type="http://schemas.openxmlformats.org/officeDocument/2006/relationships/image" Target="../media/image129.png"/><Relationship Id="rId9" Type="http://schemas.openxmlformats.org/officeDocument/2006/relationships/hyperlink" Target="http://www.msri.org/people/members/eranb/class_specific_top_down.pdf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wisdom.weizmann.ac.il/~levina/papers/CRFs-eccv06.pdf" TargetMode="External"/><Relationship Id="rId4" Type="http://schemas.openxmlformats.org/officeDocument/2006/relationships/hyperlink" Target="http://www.msri.org/people/members/eranb/class_specific_top_down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1752600" y="17526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AEC4E5-58DF-49A6-851E-350B1A83A751}"/>
              </a:ext>
            </a:extLst>
          </p:cNvPr>
          <p:cNvCxnSpPr>
            <a:cxnSpLocks/>
          </p:cNvCxnSpPr>
          <p:nvPr/>
        </p:nvCxnSpPr>
        <p:spPr>
          <a:xfrm>
            <a:off x="3364142" y="303295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BE961E-2D61-41E3-8756-DD1E1FA3DC16}"/>
              </a:ext>
            </a:extLst>
          </p:cNvPr>
          <p:cNvCxnSpPr>
            <a:cxnSpLocks/>
          </p:cNvCxnSpPr>
          <p:nvPr/>
        </p:nvCxnSpPr>
        <p:spPr>
          <a:xfrm>
            <a:off x="3364142" y="429309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45AA-9151-4B0C-8057-C0076CB5DDBC}"/>
              </a:ext>
            </a:extLst>
          </p:cNvPr>
          <p:cNvCxnSpPr>
            <a:cxnSpLocks/>
          </p:cNvCxnSpPr>
          <p:nvPr/>
        </p:nvCxnSpPr>
        <p:spPr>
          <a:xfrm flipV="1">
            <a:off x="3384657" y="2542695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510CA9-B8F5-47B5-A1C6-D0FFC1F1B87C}"/>
              </a:ext>
            </a:extLst>
          </p:cNvPr>
          <p:cNvCxnSpPr>
            <a:cxnSpLocks/>
          </p:cNvCxnSpPr>
          <p:nvPr/>
        </p:nvCxnSpPr>
        <p:spPr>
          <a:xfrm>
            <a:off x="3013275" y="3830783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8FB07B-B86C-47C2-890C-109A1679C6CA}"/>
              </a:ext>
            </a:extLst>
          </p:cNvPr>
          <p:cNvCxnSpPr>
            <a:cxnSpLocks/>
          </p:cNvCxnSpPr>
          <p:nvPr/>
        </p:nvCxnSpPr>
        <p:spPr>
          <a:xfrm>
            <a:off x="5768912" y="4293096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C5847C-ACE3-42CF-8E5D-F1838A281A5B}"/>
              </a:ext>
            </a:extLst>
          </p:cNvPr>
          <p:cNvCxnSpPr>
            <a:cxnSpLocks/>
          </p:cNvCxnSpPr>
          <p:nvPr/>
        </p:nvCxnSpPr>
        <p:spPr>
          <a:xfrm flipV="1">
            <a:off x="3013275" y="4293096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4A1421-5C0F-4A42-9044-13C9ABE96DF4}"/>
              </a:ext>
            </a:extLst>
          </p:cNvPr>
          <p:cNvCxnSpPr>
            <a:cxnSpLocks/>
          </p:cNvCxnSpPr>
          <p:nvPr/>
        </p:nvCxnSpPr>
        <p:spPr>
          <a:xfrm>
            <a:off x="5343937" y="2556519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3AABC5-C32A-4E4E-A096-3FFA8F107F2F}"/>
              </a:ext>
            </a:extLst>
          </p:cNvPr>
          <p:cNvCxnSpPr>
            <a:cxnSpLocks/>
          </p:cNvCxnSpPr>
          <p:nvPr/>
        </p:nvCxnSpPr>
        <p:spPr>
          <a:xfrm>
            <a:off x="3384657" y="3040018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68924E-3985-4278-8041-CC37DD09504F}"/>
              </a:ext>
            </a:extLst>
          </p:cNvPr>
          <p:cNvCxnSpPr>
            <a:cxnSpLocks/>
          </p:cNvCxnSpPr>
          <p:nvPr/>
        </p:nvCxnSpPr>
        <p:spPr>
          <a:xfrm flipH="1">
            <a:off x="5393812" y="3062383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CC0A7F-FC95-4AF8-A8D7-9087F62E5D0A}"/>
              </a:ext>
            </a:extLst>
          </p:cNvPr>
          <p:cNvCxnSpPr>
            <a:cxnSpLocks/>
          </p:cNvCxnSpPr>
          <p:nvPr/>
        </p:nvCxnSpPr>
        <p:spPr>
          <a:xfrm flipH="1">
            <a:off x="5791671" y="3826331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29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AEC4E5-58DF-49A6-851E-350B1A83A751}"/>
              </a:ext>
            </a:extLst>
          </p:cNvPr>
          <p:cNvCxnSpPr>
            <a:cxnSpLocks/>
          </p:cNvCxnSpPr>
          <p:nvPr/>
        </p:nvCxnSpPr>
        <p:spPr>
          <a:xfrm>
            <a:off x="3364142" y="303295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BE961E-2D61-41E3-8756-DD1E1FA3DC16}"/>
              </a:ext>
            </a:extLst>
          </p:cNvPr>
          <p:cNvCxnSpPr>
            <a:cxnSpLocks/>
          </p:cNvCxnSpPr>
          <p:nvPr/>
        </p:nvCxnSpPr>
        <p:spPr>
          <a:xfrm>
            <a:off x="3364142" y="429309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E545AA-9151-4B0C-8057-C0076CB5DDBC}"/>
              </a:ext>
            </a:extLst>
          </p:cNvPr>
          <p:cNvCxnSpPr>
            <a:cxnSpLocks/>
          </p:cNvCxnSpPr>
          <p:nvPr/>
        </p:nvCxnSpPr>
        <p:spPr>
          <a:xfrm flipV="1">
            <a:off x="3384657" y="2542695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510CA9-B8F5-47B5-A1C6-D0FFC1F1B87C}"/>
              </a:ext>
            </a:extLst>
          </p:cNvPr>
          <p:cNvCxnSpPr>
            <a:cxnSpLocks/>
          </p:cNvCxnSpPr>
          <p:nvPr/>
        </p:nvCxnSpPr>
        <p:spPr>
          <a:xfrm>
            <a:off x="3013275" y="3830783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8FB07B-B86C-47C2-890C-109A1679C6CA}"/>
              </a:ext>
            </a:extLst>
          </p:cNvPr>
          <p:cNvCxnSpPr>
            <a:cxnSpLocks/>
          </p:cNvCxnSpPr>
          <p:nvPr/>
        </p:nvCxnSpPr>
        <p:spPr>
          <a:xfrm>
            <a:off x="5768912" y="4293096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C5847C-ACE3-42CF-8E5D-F1838A281A5B}"/>
              </a:ext>
            </a:extLst>
          </p:cNvPr>
          <p:cNvCxnSpPr>
            <a:cxnSpLocks/>
          </p:cNvCxnSpPr>
          <p:nvPr/>
        </p:nvCxnSpPr>
        <p:spPr>
          <a:xfrm flipV="1">
            <a:off x="3013275" y="4293096"/>
            <a:ext cx="371382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4A1421-5C0F-4A42-9044-13C9ABE96DF4}"/>
              </a:ext>
            </a:extLst>
          </p:cNvPr>
          <p:cNvCxnSpPr>
            <a:cxnSpLocks/>
          </p:cNvCxnSpPr>
          <p:nvPr/>
        </p:nvCxnSpPr>
        <p:spPr>
          <a:xfrm>
            <a:off x="5343937" y="2556519"/>
            <a:ext cx="435921" cy="476436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3AABC5-C32A-4E4E-A096-3FFA8F107F2F}"/>
              </a:ext>
            </a:extLst>
          </p:cNvPr>
          <p:cNvCxnSpPr>
            <a:cxnSpLocks/>
          </p:cNvCxnSpPr>
          <p:nvPr/>
        </p:nvCxnSpPr>
        <p:spPr>
          <a:xfrm>
            <a:off x="3384657" y="3040018"/>
            <a:ext cx="371382" cy="462312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68924E-3985-4278-8041-CC37DD09504F}"/>
              </a:ext>
            </a:extLst>
          </p:cNvPr>
          <p:cNvCxnSpPr>
            <a:cxnSpLocks/>
          </p:cNvCxnSpPr>
          <p:nvPr/>
        </p:nvCxnSpPr>
        <p:spPr>
          <a:xfrm flipH="1">
            <a:off x="5393812" y="3062383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CC0A7F-FC95-4AF8-A8D7-9087F62E5D0A}"/>
              </a:ext>
            </a:extLst>
          </p:cNvPr>
          <p:cNvCxnSpPr>
            <a:cxnSpLocks/>
          </p:cNvCxnSpPr>
          <p:nvPr/>
        </p:nvCxnSpPr>
        <p:spPr>
          <a:xfrm flipH="1">
            <a:off x="5791671" y="3826331"/>
            <a:ext cx="390401" cy="45401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2A6E32A-AC30-49E4-8242-A048F1723629}"/>
              </a:ext>
            </a:extLst>
          </p:cNvPr>
          <p:cNvSpPr/>
          <p:nvPr/>
        </p:nvSpPr>
        <p:spPr>
          <a:xfrm>
            <a:off x="5798234" y="1808820"/>
            <a:ext cx="990600" cy="3581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795589-DDF6-43AE-8C69-2A4382CA0BA6}"/>
              </a:ext>
            </a:extLst>
          </p:cNvPr>
          <p:cNvSpPr/>
          <p:nvPr/>
        </p:nvSpPr>
        <p:spPr>
          <a:xfrm>
            <a:off x="2373542" y="1808820"/>
            <a:ext cx="990600" cy="3581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AEC4E5-58DF-49A6-851E-350B1A83A751}"/>
              </a:ext>
            </a:extLst>
          </p:cNvPr>
          <p:cNvCxnSpPr>
            <a:cxnSpLocks/>
          </p:cNvCxnSpPr>
          <p:nvPr/>
        </p:nvCxnSpPr>
        <p:spPr>
          <a:xfrm>
            <a:off x="3364142" y="303295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BE961E-2D61-41E3-8756-DD1E1FA3DC16}"/>
              </a:ext>
            </a:extLst>
          </p:cNvPr>
          <p:cNvCxnSpPr>
            <a:cxnSpLocks/>
          </p:cNvCxnSpPr>
          <p:nvPr/>
        </p:nvCxnSpPr>
        <p:spPr>
          <a:xfrm>
            <a:off x="3364142" y="4293096"/>
            <a:ext cx="24157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C60FA6C1-CEA6-4C14-B6EA-6C45E246AC2C}"/>
              </a:ext>
            </a:extLst>
          </p:cNvPr>
          <p:cNvSpPr txBox="1">
            <a:spLocks/>
          </p:cNvSpPr>
          <p:nvPr/>
        </p:nvSpPr>
        <p:spPr>
          <a:xfrm>
            <a:off x="1799692" y="523116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2800" kern="0" dirty="0"/>
              <a:t>What things should be grouped?</a:t>
            </a:r>
            <a:br>
              <a:rPr lang="en-US" sz="2800" kern="0" dirty="0"/>
            </a:br>
            <a:r>
              <a:rPr lang="en-US" sz="2800" kern="0" dirty="0"/>
              <a:t>What cues indicate groups?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D2A0C5-97DA-4B2E-AF16-DD17C4F0535F}"/>
              </a:ext>
            </a:extLst>
          </p:cNvPr>
          <p:cNvSpPr txBox="1">
            <a:spLocks/>
          </p:cNvSpPr>
          <p:nvPr/>
        </p:nvSpPr>
        <p:spPr>
          <a:xfrm>
            <a:off x="457200" y="1497537"/>
            <a:ext cx="868424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2800" kern="0" dirty="0"/>
              <a:t>The effect </a:t>
            </a:r>
            <a:r>
              <a:rPr lang="en-US" sz="2800" i="1" kern="0" dirty="0"/>
              <a:t>only</a:t>
            </a:r>
            <a:r>
              <a:rPr lang="en-US" sz="2800" kern="0" dirty="0"/>
              <a:t> arises because we perceive each shape as something </a:t>
            </a:r>
            <a:r>
              <a:rPr lang="en-US" sz="2800" i="1" kern="0" dirty="0"/>
              <a:t>other</a:t>
            </a:r>
            <a:r>
              <a:rPr lang="en-US" sz="2800" kern="0" dirty="0"/>
              <a:t> than the sum of it’s parts…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FAA50D-39EC-46E3-B333-424AD12F7876}"/>
              </a:ext>
            </a:extLst>
          </p:cNvPr>
          <p:cNvGrpSpPr/>
          <p:nvPr/>
        </p:nvGrpSpPr>
        <p:grpSpPr>
          <a:xfrm>
            <a:off x="1972547" y="2761026"/>
            <a:ext cx="5531805" cy="1789757"/>
            <a:chOff x="1972547" y="2761026"/>
            <a:chExt cx="5531805" cy="178975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40EB829-E22C-4B05-B2E9-1E57722EA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733" y="2779416"/>
              <a:ext cx="371382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694C49-2E9B-496C-87B3-F3C4A0FFB160}"/>
                </a:ext>
              </a:extLst>
            </p:cNvPr>
            <p:cNvCxnSpPr>
              <a:cxnSpLocks/>
            </p:cNvCxnSpPr>
            <p:nvPr/>
          </p:nvCxnSpPr>
          <p:spPr>
            <a:xfrm>
              <a:off x="7068431" y="2761026"/>
              <a:ext cx="435921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3FFBDB1-37D9-4B7F-9479-563F182947A8}"/>
                </a:ext>
              </a:extLst>
            </p:cNvPr>
            <p:cNvCxnSpPr>
              <a:cxnSpLocks/>
            </p:cNvCxnSpPr>
            <p:nvPr/>
          </p:nvCxnSpPr>
          <p:spPr>
            <a:xfrm>
              <a:off x="2057324" y="2801800"/>
              <a:ext cx="371382" cy="46231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FF8909-A68C-4D69-938F-4CFF96949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7576" y="2779416"/>
              <a:ext cx="390401" cy="45401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31C7E9D-0EEF-490C-BFBC-989A45B2E7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5956" y="4066087"/>
              <a:ext cx="371382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C24254-9D75-4049-BEAC-A61FABCE069A}"/>
                </a:ext>
              </a:extLst>
            </p:cNvPr>
            <p:cNvCxnSpPr>
              <a:cxnSpLocks/>
            </p:cNvCxnSpPr>
            <p:nvPr/>
          </p:nvCxnSpPr>
          <p:spPr>
            <a:xfrm>
              <a:off x="6983654" y="4047697"/>
              <a:ext cx="435921" cy="4764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34DF91E-43D6-4977-9867-DEC0A1875399}"/>
                </a:ext>
              </a:extLst>
            </p:cNvPr>
            <p:cNvCxnSpPr>
              <a:cxnSpLocks/>
            </p:cNvCxnSpPr>
            <p:nvPr/>
          </p:nvCxnSpPr>
          <p:spPr>
            <a:xfrm>
              <a:off x="1972547" y="4088471"/>
              <a:ext cx="371382" cy="46231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0210F9-B8A0-47DB-A6A1-8DB198B8D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799" y="4066087"/>
              <a:ext cx="390401" cy="45401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30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Gestalt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43528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something other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sz="2800" dirty="0"/>
              <a:t>Psychologists identified series of factors that predispose set of elements to be grouped (by human visual system)</a:t>
            </a:r>
          </a:p>
          <a:p>
            <a:pPr eaLnBrk="1" hangingPunct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6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069848"/>
            <a:ext cx="4474723" cy="4572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46088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Gestalt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Devi Parikh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5715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14.4 from Forsyth and Ponce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1600200"/>
            <a:ext cx="480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38400" y="2133600"/>
            <a:ext cx="480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2723631"/>
            <a:ext cx="4800600" cy="6446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38400" y="3360063"/>
            <a:ext cx="4800600" cy="6785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38400" y="3962400"/>
            <a:ext cx="48006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9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551" y="1069848"/>
            <a:ext cx="2596068" cy="4572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46088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Gestalt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Devi Parikh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0" y="2185377"/>
            <a:ext cx="3276600" cy="11104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24200" y="3284740"/>
            <a:ext cx="3276600" cy="1211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46344" y="4419600"/>
            <a:ext cx="32766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0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Similarity</a:t>
            </a:r>
          </a:p>
        </p:txBody>
      </p:sp>
      <p:pic>
        <p:nvPicPr>
          <p:cNvPr id="29699" name="Picture 2" descr="http://whatscookingamerica.net/EdibleFlowers/LavenderFlow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2713" y="4341813"/>
            <a:ext cx="3249612" cy="223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6" descr="http://www.pecorfamily.com/Blog_202006_2D06_2D21_20Fen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0400" y="1165225"/>
            <a:ext cx="2263775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8" descr="http://wwwdelivery.superstock.com/WI/223/1532/PreviewComp/SuperStock_1532R-083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7975" y="4524375"/>
            <a:ext cx="233203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10" descr="http://www.chicagoist.com/attachments/chicagoist_alicia/GEES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9113" y="1165225"/>
            <a:ext cx="4206875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1987550" y="6642100"/>
            <a:ext cx="99758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  <a:hlinkClick r:id="rId7"/>
              </a:rPr>
              <a:t>http://chicagoist.com/attachments/chicagoist_alicia/GEESE.jpg</a:t>
            </a: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, http://wwwdelivery.superstock.com/WI/223/1532/PreviewComp/SuperStock_1532R-0831.jpg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global-b2b-network.com/direct/dbimage/50158606/Glass_Va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06363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Symmetry</a:t>
            </a:r>
          </a:p>
        </p:txBody>
      </p:sp>
      <p:pic>
        <p:nvPicPr>
          <p:cNvPr id="30724" name="Picture 6" descr="http://www.doorexchange.net/Do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0188" y="1092200"/>
            <a:ext cx="18446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8" descr="http://middlezonemusings.com/wp-content/uploads/2007/03/eiffel-towe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0113" y="3173413"/>
            <a:ext cx="2382837" cy="317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10" descr="http://www.seedmagazine.com/news/uploads/attractive_articl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088" y="1128713"/>
            <a:ext cx="2216150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Box 7"/>
          <p:cNvSpPr txBox="1">
            <a:spLocks noChangeArrowheads="1"/>
          </p:cNvSpPr>
          <p:nvPr/>
        </p:nvSpPr>
        <p:spPr bwMode="auto">
          <a:xfrm>
            <a:off x="5334000" y="6642100"/>
            <a:ext cx="56229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http://seedmagazine.com/news/2006/10/beauty_is_in_the_processingtim.php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2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Common fate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84300"/>
            <a:ext cx="5030788" cy="34686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0" y="4926013"/>
            <a:ext cx="2746375" cy="2460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Image credit: Arthus-Bertrand (via F. Durand)</a:t>
            </a:r>
          </a:p>
        </p:txBody>
      </p:sp>
      <p:pic>
        <p:nvPicPr>
          <p:cNvPr id="31749" name="Picture 2" descr="http://www.lilano.de/catalog/images/traffic-berlin_200509DSC485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65738" y="1712913"/>
            <a:ext cx="4094162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8841A3-F359-4313-986A-61C8732F94A6}"/>
              </a:ext>
            </a:extLst>
          </p:cNvPr>
          <p:cNvSpPr txBox="1">
            <a:spLocks/>
          </p:cNvSpPr>
          <p:nvPr/>
        </p:nvSpPr>
        <p:spPr>
          <a:xfrm>
            <a:off x="2245847" y="5359990"/>
            <a:ext cx="4652305" cy="84019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(coherent motion)</a:t>
            </a:r>
          </a:p>
        </p:txBody>
      </p:sp>
    </p:spTree>
    <p:extLst>
      <p:ext uri="{BB962C8B-B14F-4D97-AF65-F5344CB8AC3E}">
        <p14:creationId xmlns:p14="http://schemas.microsoft.com/office/powerpoint/2010/main" val="284151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Proximity</a:t>
            </a:r>
          </a:p>
        </p:txBody>
      </p:sp>
      <p:pic>
        <p:nvPicPr>
          <p:cNvPr id="32771" name="Picture 2" descr="http://www.capital.edu/Resources/Images/outside6_0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201738"/>
            <a:ext cx="66675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Box 3"/>
          <p:cNvSpPr txBox="1">
            <a:spLocks noChangeArrowheads="1"/>
          </p:cNvSpPr>
          <p:nvPr/>
        </p:nvSpPr>
        <p:spPr bwMode="auto">
          <a:xfrm>
            <a:off x="3463925" y="6693878"/>
            <a:ext cx="88804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http://www.capital.edu/Resources/Images/outside6_035.jpg</a:t>
            </a:r>
          </a:p>
        </p:txBody>
      </p:sp>
      <p:pic>
        <p:nvPicPr>
          <p:cNvPr id="32773" name="Picture 4" descr="http://img.photobucket.com/albums/v338/CarolinaClay/OFC%20Blog/books.jpg"/>
          <p:cNvPicPr>
            <a:picLocks noChangeAspect="1" noChangeArrowheads="1"/>
          </p:cNvPicPr>
          <p:nvPr/>
        </p:nvPicPr>
        <p:blipFill>
          <a:blip r:embed="rId4"/>
          <a:srcRect t="46950" r="26448"/>
          <a:stretch>
            <a:fillRect/>
          </a:stretch>
        </p:blipFill>
        <p:spPr bwMode="auto">
          <a:xfrm>
            <a:off x="3359150" y="4013200"/>
            <a:ext cx="5703888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2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Result.jp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1066800" y="838200"/>
            <a:ext cx="7064375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/>
              <a:t>Segmentation &amp; </a:t>
            </a:r>
            <a:r>
              <a:rPr lang="en-US" dirty="0" err="1"/>
              <a:t>Custering</a:t>
            </a:r>
            <a:endParaRPr 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5341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6902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Disclaimer: Many slides have been borrowed from Devi Parikh and Kristen Grauman, who may have borrowed some of them from others. Any time a slide did not already have a credit on it, I have credited it to Kristen. So there is a chance some of these credits are inaccurate.</a:t>
            </a:r>
          </a:p>
        </p:txBody>
      </p:sp>
    </p:spTree>
    <p:extLst>
      <p:ext uri="{BB962C8B-B14F-4D97-AF65-F5344CB8AC3E}">
        <p14:creationId xmlns:p14="http://schemas.microsoft.com/office/powerpoint/2010/main" val="17084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Illusory/subjective contours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/>
          <a:srcRect l="14566" t="33333" r="24106" b="50417"/>
          <a:stretch>
            <a:fillRect/>
          </a:stretch>
        </p:blipFill>
        <p:spPr bwMode="auto">
          <a:xfrm>
            <a:off x="1103313" y="1895475"/>
            <a:ext cx="6858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4038600" y="6583363"/>
            <a:ext cx="84582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 </a:t>
            </a:r>
            <a:r>
              <a:rPr lang="en-US" sz="12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Vision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D. Marr, 1982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1212850" y="5510213"/>
            <a:ext cx="9448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Interesting tendency to explain by occlusion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 l="27695" t="32550" r="21661" b="31284"/>
          <a:stretch>
            <a:fillRect/>
          </a:stretch>
        </p:blipFill>
        <p:spPr bwMode="auto">
          <a:xfrm>
            <a:off x="1979613" y="654050"/>
            <a:ext cx="487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 l="30069" t="32550" r="22453" b="27667"/>
          <a:stretch>
            <a:fillRect/>
          </a:stretch>
        </p:blipFill>
        <p:spPr bwMode="auto">
          <a:xfrm>
            <a:off x="2417763" y="881063"/>
            <a:ext cx="457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2"/>
          <p:cNvSpPr txBox="1">
            <a:spLocks noChangeArrowheads="1"/>
          </p:cNvSpPr>
          <p:nvPr/>
        </p:nvSpPr>
        <p:spPr bwMode="auto">
          <a:xfrm>
            <a:off x="1614488" y="5692775"/>
            <a:ext cx="6572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Continuity, explanation by occlusion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9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 l="24530" t="28210" r="18497" b="19711"/>
          <a:stretch>
            <a:fillRect/>
          </a:stretch>
        </p:blipFill>
        <p:spPr bwMode="auto">
          <a:xfrm>
            <a:off x="1828800" y="762000"/>
            <a:ext cx="5486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TextBox 4"/>
          <p:cNvSpPr txBox="1">
            <a:spLocks noChangeArrowheads="1"/>
          </p:cNvSpPr>
          <p:nvPr/>
        </p:nvSpPr>
        <p:spPr bwMode="auto">
          <a:xfrm>
            <a:off x="228600" y="6429375"/>
            <a:ext cx="1981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D. Forsyth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805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 l="21365" t="26762" r="19289" b="19711"/>
          <a:stretch>
            <a:fillRect/>
          </a:stretch>
        </p:blipFill>
        <p:spPr bwMode="auto">
          <a:xfrm>
            <a:off x="1614488" y="617538"/>
            <a:ext cx="5715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1658070-DB7D-43E8-A393-B15C3F4A646E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16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Figure-ground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/>
          <a:srcRect l="21365" t="28934" r="21661" b="18987"/>
          <a:stretch>
            <a:fillRect/>
          </a:stretch>
        </p:blipFill>
        <p:spPr bwMode="auto">
          <a:xfrm>
            <a:off x="2125663" y="1128713"/>
            <a:ext cx="5013325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1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04"/>
          <a:stretch>
            <a:fillRect/>
          </a:stretch>
        </p:blipFill>
        <p:spPr bwMode="auto">
          <a:xfrm>
            <a:off x="838200" y="1371600"/>
            <a:ext cx="75692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phenomena in real life</a:t>
            </a: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2746375" y="6019800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5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phenomena in real life</a:t>
            </a: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2746375" y="6019800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900"/>
            <a:ext cx="9144000" cy="31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6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569200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phenomena in real life</a:t>
            </a:r>
          </a:p>
        </p:txBody>
      </p:sp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2746375" y="6019800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2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Gestalt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other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  <a:p>
            <a:pPr lvl="1" eaLnBrk="1" hangingPunct="1"/>
            <a:endParaRPr lang="en-US" sz="1000" dirty="0"/>
          </a:p>
          <a:p>
            <a:pPr eaLnBrk="1" hangingPunct="1"/>
            <a:r>
              <a:rPr lang="en-US" sz="2800" dirty="0"/>
              <a:t>Psychologists identified series of factors that predispose set of elements to be grouped (by human visual system)</a:t>
            </a:r>
          </a:p>
          <a:p>
            <a:pPr eaLnBrk="1" hangingPunct="1"/>
            <a:endParaRPr lang="en-US" sz="1000" dirty="0"/>
          </a:p>
          <a:p>
            <a:pPr eaLnBrk="1" hangingPunct="1"/>
            <a:r>
              <a:rPr lang="en-US" sz="2800" dirty="0"/>
              <a:t>Inspiring observations/explanations; challenge remains how to best map to algorithms.</a:t>
            </a:r>
          </a:p>
          <a:p>
            <a:pPr eaLnBrk="1" hangingPunct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64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3</a:t>
            </a:fld>
            <a:endParaRPr lang="en-US" sz="1400" b="0"/>
          </a:p>
        </p:txBody>
      </p:sp>
    </p:spTree>
    <p:extLst>
      <p:ext uri="{BB962C8B-B14F-4D97-AF65-F5344CB8AC3E}">
        <p14:creationId xmlns:p14="http://schemas.microsoft.com/office/powerpoint/2010/main" val="454480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30</a:t>
            </a:fld>
            <a:endParaRPr lang="en-US" sz="1400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134042-C103-8643-BEAC-F0D2D5041C9E}"/>
              </a:ext>
            </a:extLst>
          </p:cNvPr>
          <p:cNvSpPr/>
          <p:nvPr/>
        </p:nvSpPr>
        <p:spPr>
          <a:xfrm>
            <a:off x="1866900" y="1828800"/>
            <a:ext cx="5410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6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goals of segmentation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Separate image into coherent “objects”</a:t>
            </a: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7363" y="2236787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236787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4191000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4191000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 Box 9"/>
          <p:cNvSpPr txBox="1">
            <a:spLocks noChangeArrowheads="1"/>
          </p:cNvSpPr>
          <p:nvPr/>
        </p:nvSpPr>
        <p:spPr bwMode="auto">
          <a:xfrm>
            <a:off x="2641600" y="1779587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image</a:t>
            </a:r>
          </a:p>
        </p:txBody>
      </p:sp>
      <p:sp>
        <p:nvSpPr>
          <p:cNvPr id="49161" name="Text Box 10"/>
          <p:cNvSpPr txBox="1">
            <a:spLocks noChangeArrowheads="1"/>
          </p:cNvSpPr>
          <p:nvPr/>
        </p:nvSpPr>
        <p:spPr bwMode="auto">
          <a:xfrm>
            <a:off x="4768850" y="1776412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human segmentation</a:t>
            </a:r>
          </a:p>
        </p:txBody>
      </p:sp>
      <p:sp>
        <p:nvSpPr>
          <p:cNvPr id="49162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264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goals of segmentation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Separate image into coherent “objects”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Group together similar-looking pixels for efficiency of further processing</a:t>
            </a:r>
          </a:p>
        </p:txBody>
      </p:sp>
      <p:pic>
        <p:nvPicPr>
          <p:cNvPr id="64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2763" y="3275013"/>
            <a:ext cx="2241550" cy="274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95925" y="3276600"/>
            <a:ext cx="2276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7174" name="Rectangle 6"/>
          <p:cNvSpPr>
            <a:spLocks noChangeArrowheads="1"/>
          </p:cNvSpPr>
          <p:nvPr/>
        </p:nvSpPr>
        <p:spPr bwMode="auto">
          <a:xfrm>
            <a:off x="2368550" y="6094413"/>
            <a:ext cx="90678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X. Ren and J. Malik. </a:t>
            </a: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  <a:hlinkClick r:id="rId5"/>
              </a:rPr>
              <a:t>Learning a classification model for segmentation.</a:t>
            </a: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ICCV 2003.</a:t>
            </a:r>
            <a:endParaRPr lang="en-US" sz="12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47175" name="Text Box 7"/>
          <p:cNvSpPr txBox="1">
            <a:spLocks noChangeArrowheads="1"/>
          </p:cNvSpPr>
          <p:nvPr/>
        </p:nvSpPr>
        <p:spPr bwMode="auto">
          <a:xfrm>
            <a:off x="1076325" y="4419600"/>
            <a:ext cx="1931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“superpixels”</a:t>
            </a:r>
          </a:p>
        </p:txBody>
      </p:sp>
      <p:sp>
        <p:nvSpPr>
          <p:cNvPr id="50184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6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1042988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139223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5813425" y="35464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1205" name="TextBox 4"/>
          <p:cNvSpPr txBox="1">
            <a:spLocks noChangeArrowheads="1"/>
          </p:cNvSpPr>
          <p:nvPr/>
        </p:nvSpPr>
        <p:spPr bwMode="auto">
          <a:xfrm rot="-5400000">
            <a:off x="2951163" y="1406525"/>
            <a:ext cx="31765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51206" name="TextBox 7"/>
          <p:cNvSpPr txBox="1">
            <a:spLocks noChangeArrowheads="1"/>
          </p:cNvSpPr>
          <p:nvPr/>
        </p:nvSpPr>
        <p:spPr bwMode="auto">
          <a:xfrm>
            <a:off x="993775" y="313213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156200" y="1574800"/>
            <a:ext cx="2263775" cy="1314450"/>
            <a:chOff x="5156211" y="873090"/>
            <a:chExt cx="2263803" cy="1314468"/>
          </a:xfrm>
        </p:grpSpPr>
        <p:sp>
          <p:nvSpPr>
            <p:cNvPr id="51217" name="TextBox 14"/>
            <p:cNvSpPr txBox="1">
              <a:spLocks noChangeArrowheads="1"/>
            </p:cNvSpPr>
            <p:nvPr/>
          </p:nvSpPr>
          <p:spPr bwMode="auto">
            <a:xfrm>
              <a:off x="5265747" y="873090"/>
              <a:ext cx="2154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black pixels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4973646" y="1384272"/>
              <a:ext cx="985850" cy="6207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689725" y="1720850"/>
            <a:ext cx="8397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gray pixels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>
            <a:off x="6817518" y="2469357"/>
            <a:ext cx="3286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304213" y="1027113"/>
            <a:ext cx="8397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white pixels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0800000" flipV="1">
            <a:off x="7785100" y="1673225"/>
            <a:ext cx="777875" cy="37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74700" y="4195763"/>
            <a:ext cx="7785100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These intensities define the three groups.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could label every pixel in the image according to which of these primary intensities it is.</a:t>
            </a:r>
          </a:p>
          <a:p>
            <a:pPr marL="747713" lvl="1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i.e., </a:t>
            </a: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segment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the image based on the intensity feature.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What if the image isn’t quite so simple?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49363" y="1939925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162175" y="1903413"/>
            <a:ext cx="5842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892425" y="1428750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segmentation: toy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9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 build="allAtOnce"/>
      <p:bldP spid="31" grpId="0"/>
      <p:bldP spid="32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341313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690563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5813425" y="2844800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2229" name="TextBox 4"/>
          <p:cNvSpPr txBox="1">
            <a:spLocks noChangeArrowheads="1"/>
          </p:cNvSpPr>
          <p:nvPr/>
        </p:nvSpPr>
        <p:spPr bwMode="auto">
          <a:xfrm rot="-5400000">
            <a:off x="2833688" y="749299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pic>
        <p:nvPicPr>
          <p:cNvPr id="52230" name="Picture 5" descr="noisy_grayscale_i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0" y="397668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noisy_histogram_grayscale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2463" y="3648075"/>
            <a:ext cx="4171950" cy="244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TextBox 7"/>
          <p:cNvSpPr txBox="1">
            <a:spLocks noChangeArrowheads="1"/>
          </p:cNvSpPr>
          <p:nvPr/>
        </p:nvSpPr>
        <p:spPr bwMode="auto">
          <a:xfrm>
            <a:off x="993775" y="2430463"/>
            <a:ext cx="31765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2233" name="TextBox 8"/>
          <p:cNvSpPr txBox="1">
            <a:spLocks noChangeArrowheads="1"/>
          </p:cNvSpPr>
          <p:nvPr/>
        </p:nvSpPr>
        <p:spPr bwMode="auto">
          <a:xfrm>
            <a:off x="993775" y="572928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40400" y="59848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rot="-5400000">
            <a:off x="3517106" y="4564857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63525" y="3429000"/>
            <a:ext cx="86169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64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noisy_grayscale_im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" y="727075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1" name="Picture 6" descr="noisy_histogram_graysca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2463" y="398463"/>
            <a:ext cx="4171950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993775" y="24796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3253" name="TextBox 9"/>
          <p:cNvSpPr txBox="1">
            <a:spLocks noChangeArrowheads="1"/>
          </p:cNvSpPr>
          <p:nvPr/>
        </p:nvSpPr>
        <p:spPr bwMode="auto">
          <a:xfrm>
            <a:off x="5740400" y="2735263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3254" name="TextBox 10"/>
          <p:cNvSpPr txBox="1">
            <a:spLocks noChangeArrowheads="1"/>
          </p:cNvSpPr>
          <p:nvPr/>
        </p:nvSpPr>
        <p:spPr bwMode="auto">
          <a:xfrm rot="-5400000">
            <a:off x="3517106" y="1315245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11213" y="3282950"/>
            <a:ext cx="77851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Now how to determine the three main intensities that define our groups?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need to </a:t>
            </a:r>
            <a:r>
              <a:rPr lang="en-US" sz="2400" b="1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61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920750" y="1055688"/>
            <a:ext cx="7667625" cy="625475"/>
            <a:chOff x="847674" y="5692806"/>
            <a:chExt cx="7667730" cy="62492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47674" y="5802246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6509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295" name="TextBox 17"/>
            <p:cNvSpPr txBox="1">
              <a:spLocks noChangeArrowheads="1"/>
            </p:cNvSpPr>
            <p:nvPr/>
          </p:nvSpPr>
          <p:spPr bwMode="auto">
            <a:xfrm>
              <a:off x="1541421" y="5948397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4296" name="TextBox 18"/>
            <p:cNvSpPr txBox="1">
              <a:spLocks noChangeArrowheads="1"/>
            </p:cNvSpPr>
            <p:nvPr/>
          </p:nvSpPr>
          <p:spPr bwMode="auto">
            <a:xfrm>
              <a:off x="4462461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190</a:t>
              </a:r>
            </a:p>
          </p:txBody>
        </p:sp>
        <p:sp>
          <p:nvSpPr>
            <p:cNvPr id="54297" name="TextBox 19"/>
            <p:cNvSpPr txBox="1">
              <a:spLocks noChangeArrowheads="1"/>
            </p:cNvSpPr>
            <p:nvPr/>
          </p:nvSpPr>
          <p:spPr bwMode="auto">
            <a:xfrm>
              <a:off x="6835806" y="5911884"/>
              <a:ext cx="15335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255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180336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50490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94306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38943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3548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68154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71805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86410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90061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87003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90655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05260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14206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17857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32462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39765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434164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58021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01015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04667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192722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26574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02260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44831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74041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689754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72626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872320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908832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945346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091398" y="5692806"/>
              <a:ext cx="182564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200936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346988" y="5692806"/>
              <a:ext cx="182566" cy="18240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847725" y="3465513"/>
            <a:ext cx="7923213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Goal: choose three “centers” as the </a:t>
            </a:r>
            <a:r>
              <a:rPr lang="en-US" sz="2400" kern="1200" dirty="0">
                <a:solidFill>
                  <a:srgbClr val="C00000"/>
                </a:solidFill>
                <a:latin typeface="Arial" charset="0"/>
                <a:ea typeface="+mn-ea"/>
                <a:cs typeface="+mn-cs"/>
              </a:rPr>
              <a:t>representative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intensities, and label every pixel according to which of these centers it is nearest to.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Best cluster centers are those that minimize SSD between all points and their nearest cluster center c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:</a:t>
            </a:r>
          </a:p>
        </p:txBody>
      </p: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2235200" y="2005013"/>
            <a:ext cx="4862513" cy="1241425"/>
            <a:chOff x="884187" y="1968480"/>
            <a:chExt cx="7120035" cy="1817688"/>
          </a:xfrm>
        </p:grpSpPr>
        <p:pic>
          <p:nvPicPr>
            <p:cNvPr id="54286" name="Picture 5" descr="noisy_grayscale_im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84187" y="1968480"/>
              <a:ext cx="2762250" cy="17811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4" name="Group 63"/>
            <p:cNvGrpSpPr>
              <a:grpSpLocks/>
            </p:cNvGrpSpPr>
            <p:nvPr/>
          </p:nvGrpSpPr>
          <p:grpSpPr bwMode="auto">
            <a:xfrm>
              <a:off x="5156208" y="2004993"/>
              <a:ext cx="2848014" cy="1781175"/>
              <a:chOff x="628596" y="690525"/>
              <a:chExt cx="2848014" cy="1781175"/>
            </a:xfrm>
          </p:grpSpPr>
          <p:pic>
            <p:nvPicPr>
              <p:cNvPr id="54289" name="Picture 58" descr="simple_image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4290" name="TextBox 5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4291" name="TextBox 61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54292" name="TextBox 62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>
              <a:off x="3878181" y="2916839"/>
              <a:ext cx="1059986" cy="23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Down Arrow 71"/>
          <p:cNvSpPr/>
          <p:nvPr/>
        </p:nvSpPr>
        <p:spPr>
          <a:xfrm>
            <a:off x="1724025" y="398463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3" name="Down Arrow 72"/>
          <p:cNvSpPr/>
          <p:nvPr/>
        </p:nvSpPr>
        <p:spPr>
          <a:xfrm>
            <a:off x="4791075" y="434975"/>
            <a:ext cx="2190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4" name="Down Arrow 73"/>
          <p:cNvSpPr/>
          <p:nvPr/>
        </p:nvSpPr>
        <p:spPr>
          <a:xfrm>
            <a:off x="7054850" y="471488"/>
            <a:ext cx="219075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281" name="TextBox 75"/>
          <p:cNvSpPr txBox="1">
            <a:spLocks noChangeArrowheads="1"/>
          </p:cNvSpPr>
          <p:nvPr/>
        </p:nvSpPr>
        <p:spPr bwMode="auto">
          <a:xfrm>
            <a:off x="3914775" y="1493838"/>
            <a:ext cx="2409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pic>
        <p:nvPicPr>
          <p:cNvPr id="77" name="Picture 2112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344738" y="5619750"/>
            <a:ext cx="51054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Oval 77"/>
          <p:cNvSpPr/>
          <p:nvPr/>
        </p:nvSpPr>
        <p:spPr>
          <a:xfrm>
            <a:off x="176053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27588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7091363" y="1092200"/>
            <a:ext cx="109537" cy="1095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88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allAtOnce"/>
      <p:bldP spid="72" grpId="0" animBg="1"/>
      <p:bldP spid="73" grpId="0" animBg="1"/>
      <p:bldP spid="74" grpId="0" animBg="1"/>
      <p:bldP spid="78" grpId="0" animBg="1"/>
      <p:bldP spid="79" grpId="0" animBg="1"/>
      <p:bldP spid="8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763"/>
            <a:ext cx="8423275" cy="4525962"/>
          </a:xfrm>
        </p:spPr>
        <p:txBody>
          <a:bodyPr/>
          <a:lstStyle/>
          <a:p>
            <a:r>
              <a:rPr lang="en-US" sz="2400"/>
              <a:t>With this objective, it is a “chicken and egg” problem:</a:t>
            </a:r>
          </a:p>
          <a:p>
            <a:pPr lvl="1"/>
            <a:r>
              <a:rPr lang="en-US" sz="2400"/>
              <a:t>If we knew the </a:t>
            </a:r>
            <a:r>
              <a:rPr lang="en-US" sz="2400" b="1"/>
              <a:t>cluster centers</a:t>
            </a:r>
            <a:r>
              <a:rPr lang="en-US" sz="2400"/>
              <a:t>, we could allocate points to groups by assigning each to its closest center.</a:t>
            </a:r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1"/>
            <a:endParaRPr lang="en-US"/>
          </a:p>
          <a:p>
            <a:pPr lvl="1"/>
            <a:r>
              <a:rPr lang="en-US" sz="2400"/>
              <a:t>If we knew the </a:t>
            </a:r>
            <a:r>
              <a:rPr lang="en-US" sz="2400" b="1"/>
              <a:t>group memberships</a:t>
            </a:r>
            <a:r>
              <a:rPr lang="en-US" sz="2400"/>
              <a:t>, we could get the centers by computing the mean per group.</a:t>
            </a:r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847725" y="3249613"/>
            <a:ext cx="7667625" cy="182562"/>
            <a:chOff x="847674" y="5692806"/>
            <a:chExt cx="7667730" cy="18256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47674" y="5802345"/>
              <a:ext cx="766773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50" name="Oval 49"/>
          <p:cNvSpPr/>
          <p:nvPr/>
        </p:nvSpPr>
        <p:spPr>
          <a:xfrm>
            <a:off x="1724025" y="3246438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864100" y="3246438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26238" y="3246438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139825" y="3030538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097338" y="3030538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995988" y="3067050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847725" y="5330825"/>
            <a:ext cx="7667625" cy="182563"/>
            <a:chOff x="847674" y="5692806"/>
            <a:chExt cx="7667730" cy="182565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847674" y="5802345"/>
              <a:ext cx="7667730" cy="158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16509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80336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50490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94306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38943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53548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68154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471805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486410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490061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87003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190655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05260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14206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17857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32462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639765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434164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658021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01015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04667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5192722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526574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5302260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544831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74041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689754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2626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872320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908832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945346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7091398" y="5692806"/>
              <a:ext cx="182564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7200936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7346988" y="5692806"/>
              <a:ext cx="182566" cy="18256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96" name="Oval 95"/>
          <p:cNvSpPr/>
          <p:nvPr/>
        </p:nvSpPr>
        <p:spPr>
          <a:xfrm>
            <a:off x="1139825" y="5111750"/>
            <a:ext cx="1533525" cy="584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4097338" y="5111750"/>
            <a:ext cx="1862137" cy="5842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95988" y="5148263"/>
            <a:ext cx="1862137" cy="584200"/>
          </a:xfrm>
          <a:prstGeom prst="ellipse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1724025" y="5327650"/>
            <a:ext cx="219075" cy="2159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900613" y="5327650"/>
            <a:ext cx="219075" cy="2159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762750" y="5327650"/>
            <a:ext cx="219075" cy="215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03" name="Slide Number Placeholder 10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97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5225"/>
            <a:ext cx="8229600" cy="481488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Basic idea: randomly initialize the </a:t>
            </a:r>
            <a:r>
              <a:rPr lang="en-US" sz="2400" i="1" dirty="0"/>
              <a:t>k</a:t>
            </a:r>
            <a:r>
              <a:rPr lang="en-US" sz="2400" dirty="0"/>
              <a:t> cluster centers, and iterate between the two steps we just saw.</a:t>
            </a:r>
          </a:p>
          <a:p>
            <a:pPr>
              <a:defRPr/>
            </a:pPr>
            <a:endParaRPr lang="en-US" sz="800" dirty="0"/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Randomly initialize the cluster centers, c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, ...,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K</a:t>
            </a:r>
            <a:endParaRPr lang="en-US" sz="2000" baseline="-250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Given cluster centers, determine points in each cluster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For each point p, find the closest </a:t>
            </a:r>
            <a:r>
              <a:rPr lang="en-US" sz="1800" dirty="0" err="1">
                <a:solidFill>
                  <a:srgbClr val="000000"/>
                </a:solidFill>
              </a:rPr>
              <a:t>c</a:t>
            </a:r>
            <a:r>
              <a:rPr lang="en-US" sz="1800" baseline="-250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.  Put p into cluster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endParaRPr lang="en-US" sz="18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Given points in each cluster, solve for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i</a:t>
            </a:r>
            <a:endParaRPr lang="en-US" sz="2000" baseline="-25000" dirty="0">
              <a:solidFill>
                <a:srgbClr val="000000"/>
              </a:solidFill>
            </a:endParaRP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Set </a:t>
            </a:r>
            <a:r>
              <a:rPr lang="en-US" sz="1800" dirty="0" err="1">
                <a:solidFill>
                  <a:srgbClr val="000000"/>
                </a:solidFill>
              </a:rPr>
              <a:t>c</a:t>
            </a:r>
            <a:r>
              <a:rPr lang="en-US" sz="1800" baseline="-250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 to be the mean of points in cluster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endParaRPr lang="en-US" sz="18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If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 have changed, repeat Step 2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rgbClr val="000000"/>
                </a:solidFill>
              </a:rPr>
              <a:t>Properties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Will always converge to </a:t>
            </a:r>
            <a:r>
              <a:rPr lang="en-US" sz="2000" i="1" dirty="0">
                <a:solidFill>
                  <a:srgbClr val="000000"/>
                </a:solidFill>
              </a:rPr>
              <a:t>some</a:t>
            </a:r>
            <a:r>
              <a:rPr lang="en-US" sz="2000" dirty="0">
                <a:solidFill>
                  <a:srgbClr val="000000"/>
                </a:solidFill>
              </a:rPr>
              <a:t> solution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Can be a “local minimum”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does not always find the global minimum of objective function: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marL="438150" indent="-381000" eaLnBrk="1" hangingPunct="1">
              <a:lnSpc>
                <a:spcPct val="90000"/>
              </a:lnSpc>
              <a:buFontTx/>
              <a:buNone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sz="2400" dirty="0"/>
          </a:p>
        </p:txBody>
      </p:sp>
      <p:sp>
        <p:nvSpPr>
          <p:cNvPr id="6" name="Curved Right Arrow 5"/>
          <p:cNvSpPr/>
          <p:nvPr/>
        </p:nvSpPr>
        <p:spPr>
          <a:xfrm rot="10800000">
            <a:off x="7639050" y="2406650"/>
            <a:ext cx="912813" cy="16430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7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673350" y="5875338"/>
            <a:ext cx="39036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7529513" y="6548438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Source: Steve Seitz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55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Detects spherical clusters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Assuming means can be computed</a:t>
            </a:r>
          </a:p>
          <a:p>
            <a:pPr lvl="1" eaLnBrk="1" hangingPunct="1">
              <a:lnSpc>
                <a:spcPct val="80000"/>
              </a:lnSpc>
            </a:pPr>
            <a:endParaRPr lang="en-US" sz="240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4</a:t>
            </a:fld>
            <a:endParaRPr lang="en-US" sz="1400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134042-C103-8643-BEAC-F0D2D5041C9E}"/>
              </a:ext>
            </a:extLst>
          </p:cNvPr>
          <p:cNvSpPr/>
          <p:nvPr/>
        </p:nvSpPr>
        <p:spPr>
          <a:xfrm>
            <a:off x="1828800" y="1295400"/>
            <a:ext cx="5410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9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An aside: Smoothing out cluster assignments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229600" cy="806450"/>
          </a:xfrm>
        </p:spPr>
        <p:txBody>
          <a:bodyPr/>
          <a:lstStyle/>
          <a:p>
            <a:pPr eaLnBrk="1" hangingPunct="1"/>
            <a:r>
              <a:rPr lang="en-US" sz="2400"/>
              <a:t>Assigning a cluster label per pixel may yield outliers:</a:t>
            </a:r>
          </a:p>
        </p:txBody>
      </p:sp>
      <p:pic>
        <p:nvPicPr>
          <p:cNvPr id="58372" name="Picture 3" descr="quantizedNoisy.jpg"/>
          <p:cNvPicPr>
            <a:picLocks noChangeAspect="1"/>
          </p:cNvPicPr>
          <p:nvPr/>
        </p:nvPicPr>
        <p:blipFill>
          <a:blip r:embed="rId3"/>
          <a:srcRect l="17226" t="9447" r="13077" b="11743"/>
          <a:stretch>
            <a:fillRect/>
          </a:stretch>
        </p:blipFill>
        <p:spPr bwMode="auto">
          <a:xfrm>
            <a:off x="4645025" y="1785938"/>
            <a:ext cx="2859088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8373" name="Picture 5" descr="noisy_grayscale_im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1925" y="1822450"/>
            <a:ext cx="2679700" cy="172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170363" y="2662238"/>
            <a:ext cx="43815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608513" y="4144963"/>
            <a:ext cx="2919412" cy="2424112"/>
            <a:chOff x="4608513" y="4145121"/>
            <a:chExt cx="2919126" cy="2423997"/>
          </a:xfrm>
        </p:grpSpPr>
        <p:grpSp>
          <p:nvGrpSpPr>
            <p:cNvPr id="3" name="Group 63"/>
            <p:cNvGrpSpPr>
              <a:grpSpLocks noChangeAspect="1"/>
            </p:cNvGrpSpPr>
            <p:nvPr/>
          </p:nvGrpSpPr>
          <p:grpSpPr bwMode="auto">
            <a:xfrm>
              <a:off x="4608513" y="4743469"/>
              <a:ext cx="2919126" cy="1825649"/>
              <a:chOff x="628596" y="690525"/>
              <a:chExt cx="2848014" cy="1781175"/>
            </a:xfrm>
          </p:grpSpPr>
          <p:pic>
            <p:nvPicPr>
              <p:cNvPr id="58382" name="Picture 8" descr="simple_image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8383" name="TextBox 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8384" name="TextBox 10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58385" name="TextBox 11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>
              <a:off x="5905362" y="4505466"/>
              <a:ext cx="474639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381" name="TextBox 16"/>
            <p:cNvSpPr txBox="1">
              <a:spLocks noChangeArrowheads="1"/>
            </p:cNvSpPr>
            <p:nvPr/>
          </p:nvSpPr>
          <p:spPr bwMode="auto">
            <a:xfrm>
              <a:off x="6178572" y="4145121"/>
              <a:ext cx="91282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58376" name="TextBox 17"/>
          <p:cNvSpPr txBox="1">
            <a:spLocks noChangeArrowheads="1"/>
          </p:cNvSpPr>
          <p:nvPr/>
        </p:nvSpPr>
        <p:spPr bwMode="auto">
          <a:xfrm>
            <a:off x="2308225" y="3575050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original</a:t>
            </a:r>
          </a:p>
        </p:txBody>
      </p:sp>
      <p:sp>
        <p:nvSpPr>
          <p:cNvPr id="58377" name="TextBox 18"/>
          <p:cNvSpPr txBox="1">
            <a:spLocks noChangeArrowheads="1"/>
          </p:cNvSpPr>
          <p:nvPr/>
        </p:nvSpPr>
        <p:spPr bwMode="auto">
          <a:xfrm>
            <a:off x="4425950" y="3575050"/>
            <a:ext cx="32861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labeled by cluster center’s intensity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92138" y="4633913"/>
            <a:ext cx="387032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How to ensure they are spatially smooth?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9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2990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8975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40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65163" y="587533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intensity value (1-d) </a:t>
            </a:r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74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95338" y="0"/>
            <a:ext cx="5561013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labelim_k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7588" y="3651250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6" descr="labelim_k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27588" y="182563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4133850" y="1493838"/>
            <a:ext cx="175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006850" y="3465513"/>
            <a:ext cx="1587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060825" y="1931988"/>
            <a:ext cx="6572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30575" y="3246438"/>
            <a:ext cx="1460500" cy="10588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8600" y="3787914"/>
            <a:ext cx="525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quantization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of the feature space; segmentation label map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681538" y="2155825"/>
            <a:ext cx="4383087" cy="4235450"/>
            <a:chOff x="4681538" y="2155825"/>
            <a:chExt cx="4383087" cy="4235450"/>
          </a:xfrm>
        </p:grpSpPr>
        <p:pic>
          <p:nvPicPr>
            <p:cNvPr id="61460" name="Picture 6" descr="panda_cub6_11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54563" y="2917825"/>
              <a:ext cx="3198812" cy="228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5211763" y="3222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126163" y="32988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668963" y="38322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059363" y="4746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467" name="TextBox 17"/>
            <p:cNvSpPr txBox="1">
              <a:spLocks noChangeArrowheads="1"/>
            </p:cNvSpPr>
            <p:nvPr/>
          </p:nvSpPr>
          <p:spPr bwMode="auto">
            <a:xfrm>
              <a:off x="8077200" y="22320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R=255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G=200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B=250</a:t>
              </a:r>
            </a:p>
          </p:txBody>
        </p:sp>
        <p:sp>
          <p:nvSpPr>
            <p:cNvPr id="61468" name="TextBox 18"/>
            <p:cNvSpPr txBox="1">
              <a:spLocks noChangeArrowheads="1"/>
            </p:cNvSpPr>
            <p:nvPr/>
          </p:nvSpPr>
          <p:spPr bwMode="auto">
            <a:xfrm>
              <a:off x="8150225" y="3690938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R=245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G=220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B=248</a:t>
              </a:r>
            </a:p>
          </p:txBody>
        </p:sp>
        <p:sp>
          <p:nvSpPr>
            <p:cNvPr id="61469" name="TextBox 19"/>
            <p:cNvSpPr txBox="1">
              <a:spLocks noChangeArrowheads="1"/>
            </p:cNvSpPr>
            <p:nvPr/>
          </p:nvSpPr>
          <p:spPr bwMode="auto">
            <a:xfrm>
              <a:off x="4681538" y="5294313"/>
              <a:ext cx="914400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R=15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G=189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0" name="TextBox 20"/>
            <p:cNvSpPr txBox="1">
              <a:spLocks noChangeArrowheads="1"/>
            </p:cNvSpPr>
            <p:nvPr/>
          </p:nvSpPr>
          <p:spPr bwMode="auto">
            <a:xfrm>
              <a:off x="6361113" y="540067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G=12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1" name="Double Bracket 22"/>
            <p:cNvSpPr>
              <a:spLocks noChangeArrowheads="1"/>
            </p:cNvSpPr>
            <p:nvPr/>
          </p:nvSpPr>
          <p:spPr bwMode="auto">
            <a:xfrm>
              <a:off x="4681538" y="5218113"/>
              <a:ext cx="914400" cy="1063625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2" name="Double Bracket 23"/>
            <p:cNvSpPr>
              <a:spLocks noChangeArrowheads="1"/>
            </p:cNvSpPr>
            <p:nvPr/>
          </p:nvSpPr>
          <p:spPr bwMode="auto">
            <a:xfrm>
              <a:off x="6208713" y="532447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3" name="Double Bracket 24"/>
            <p:cNvSpPr>
              <a:spLocks noChangeArrowheads="1"/>
            </p:cNvSpPr>
            <p:nvPr/>
          </p:nvSpPr>
          <p:spPr bwMode="auto">
            <a:xfrm>
              <a:off x="8077200" y="215582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4" name="Double Bracket 25"/>
            <p:cNvSpPr>
              <a:spLocks noChangeArrowheads="1"/>
            </p:cNvSpPr>
            <p:nvPr/>
          </p:nvSpPr>
          <p:spPr bwMode="auto">
            <a:xfrm>
              <a:off x="8150225" y="3538538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1475" name="Shape 36"/>
            <p:cNvCxnSpPr>
              <a:cxnSpLocks noChangeShapeType="1"/>
              <a:stCxn id="61469" idx="3"/>
              <a:endCxn id="15" idx="2"/>
            </p:cNvCxnSpPr>
            <p:nvPr/>
          </p:nvCxnSpPr>
          <p:spPr bwMode="auto">
            <a:xfrm flipH="1" flipV="1">
              <a:off x="5097463" y="4822825"/>
              <a:ext cx="498475" cy="931863"/>
            </a:xfrm>
            <a:prstGeom prst="curvedConnector4">
              <a:avLst>
                <a:gd name="adj1" fmla="val -45861"/>
                <a:gd name="adj2" fmla="val 7471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6" name="Shape 38"/>
            <p:cNvCxnSpPr>
              <a:cxnSpLocks noChangeShapeType="1"/>
              <a:endCxn id="14" idx="3"/>
            </p:cNvCxnSpPr>
            <p:nvPr/>
          </p:nvCxnSpPr>
          <p:spPr bwMode="auto">
            <a:xfrm rot="16200000" flipV="1">
              <a:off x="5452269" y="4163219"/>
              <a:ext cx="1420813" cy="835025"/>
            </a:xfrm>
            <a:prstGeom prst="curvedConnector2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7" name="Curved Connector 40"/>
            <p:cNvCxnSpPr>
              <a:cxnSpLocks noChangeShapeType="1"/>
              <a:stCxn id="61467" idx="1"/>
              <a:endCxn id="12" idx="3"/>
            </p:cNvCxnSpPr>
            <p:nvPr/>
          </p:nvCxnSpPr>
          <p:spPr bwMode="auto">
            <a:xfrm rot="10800000" flipV="1">
              <a:off x="6202363" y="2693988"/>
              <a:ext cx="1874837" cy="642937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8" name="Curved Connector 42"/>
            <p:cNvCxnSpPr>
              <a:cxnSpLocks noChangeShapeType="1"/>
            </p:cNvCxnSpPr>
            <p:nvPr/>
          </p:nvCxnSpPr>
          <p:spPr bwMode="auto">
            <a:xfrm rot="10800000">
              <a:off x="6361113" y="3429000"/>
              <a:ext cx="1798637" cy="636588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01082" name="Oval 26"/>
          <p:cNvSpPr>
            <a:spLocks noChangeArrowheads="1"/>
          </p:cNvSpPr>
          <p:nvPr/>
        </p:nvSpPr>
        <p:spPr bwMode="auto">
          <a:xfrm>
            <a:off x="2192338" y="4429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4" name="Oval 28"/>
          <p:cNvSpPr>
            <a:spLocks noChangeArrowheads="1"/>
          </p:cNvSpPr>
          <p:nvPr/>
        </p:nvSpPr>
        <p:spPr bwMode="auto">
          <a:xfrm>
            <a:off x="2573338" y="5343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5" name="Oval 29"/>
          <p:cNvSpPr>
            <a:spLocks noChangeArrowheads="1"/>
          </p:cNvSpPr>
          <p:nvPr/>
        </p:nvSpPr>
        <p:spPr bwMode="auto">
          <a:xfrm>
            <a:off x="2725738" y="5191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7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8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9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0" name="Oval 34"/>
          <p:cNvSpPr>
            <a:spLocks noChangeArrowheads="1"/>
          </p:cNvSpPr>
          <p:nvPr/>
        </p:nvSpPr>
        <p:spPr bwMode="auto">
          <a:xfrm>
            <a:off x="2116138" y="39719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1" name="Oval 35"/>
          <p:cNvSpPr>
            <a:spLocks noChangeArrowheads="1"/>
          </p:cNvSpPr>
          <p:nvPr/>
        </p:nvSpPr>
        <p:spPr bwMode="auto">
          <a:xfrm>
            <a:off x="2344738" y="4962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2" name="Oval 36"/>
          <p:cNvSpPr>
            <a:spLocks noChangeArrowheads="1"/>
          </p:cNvSpPr>
          <p:nvPr/>
        </p:nvSpPr>
        <p:spPr bwMode="auto">
          <a:xfrm>
            <a:off x="2878138" y="4200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3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301094" name="Text Box 38"/>
          <p:cNvSpPr txBox="1">
            <a:spLocks noChangeArrowheads="1"/>
          </p:cNvSpPr>
          <p:nvPr/>
        </p:nvSpPr>
        <p:spPr bwMode="auto">
          <a:xfrm>
            <a:off x="3430588" y="39354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</a:t>
            </a:r>
          </a:p>
        </p:txBody>
      </p:sp>
      <p:sp>
        <p:nvSpPr>
          <p:cNvPr id="301095" name="Text Box 39"/>
          <p:cNvSpPr txBox="1">
            <a:spLocks noChangeArrowheads="1"/>
          </p:cNvSpPr>
          <p:nvPr/>
        </p:nvSpPr>
        <p:spPr bwMode="auto">
          <a:xfrm>
            <a:off x="1963738" y="3514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color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9113" y="631348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color value (3-d) </a:t>
            </a:r>
          </a:p>
        </p:txBody>
      </p:sp>
      <p:sp>
        <p:nvSpPr>
          <p:cNvPr id="39" name="TextBox 4"/>
          <p:cNvSpPr txBox="1">
            <a:spLocks noChangeArrowheads="1"/>
          </p:cNvSpPr>
          <p:nvPr/>
        </p:nvSpPr>
        <p:spPr bwMode="auto">
          <a:xfrm>
            <a:off x="7132884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99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2" grpId="0" animBg="1"/>
      <p:bldP spid="301084" grpId="0" animBg="1"/>
      <p:bldP spid="301085" grpId="0" animBg="1"/>
      <p:bldP spid="301086" grpId="0" animBg="1"/>
      <p:bldP spid="301087" grpId="0" animBg="1"/>
      <p:bldP spid="301088" grpId="0" animBg="1"/>
      <p:bldP spid="301089" grpId="0" animBg="1"/>
      <p:bldP spid="301090" grpId="0" animBg="1"/>
      <p:bldP spid="301091" grpId="0" animBg="1"/>
      <p:bldP spid="301092" grpId="0" animBg="1"/>
      <p:bldP spid="301093" grpId="0"/>
      <p:bldP spid="301094" grpId="0"/>
      <p:bldP spid="301095" grpId="0"/>
      <p:bldP spid="44" grpId="0"/>
      <p:bldP spid="5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645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735263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52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4519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09575" y="4560888"/>
            <a:ext cx="48561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Clusters based on intensity similarity don’t have to be spatially coherent.</a:t>
            </a:r>
          </a:p>
        </p:txBody>
      </p:sp>
      <p:sp>
        <p:nvSpPr>
          <p:cNvPr id="71" name="TextBox 4"/>
          <p:cNvSpPr txBox="1">
            <a:spLocks noChangeArrowheads="1"/>
          </p:cNvSpPr>
          <p:nvPr/>
        </p:nvSpPr>
        <p:spPr bwMode="auto">
          <a:xfrm>
            <a:off x="7132884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63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91281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65541" name="Line 31"/>
          <p:cNvSpPr>
            <a:spLocks noChangeShapeType="1"/>
          </p:cNvSpPr>
          <p:nvPr/>
        </p:nvSpPr>
        <p:spPr bwMode="auto">
          <a:xfrm flipV="1">
            <a:off x="1468438" y="350996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2" name="Line 32"/>
          <p:cNvSpPr>
            <a:spLocks noChangeShapeType="1"/>
          </p:cNvSpPr>
          <p:nvPr/>
        </p:nvSpPr>
        <p:spPr bwMode="auto">
          <a:xfrm flipV="1">
            <a:off x="1468438" y="4043363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3" name="Line 33"/>
          <p:cNvSpPr>
            <a:spLocks noChangeShapeType="1"/>
          </p:cNvSpPr>
          <p:nvPr/>
        </p:nvSpPr>
        <p:spPr bwMode="auto">
          <a:xfrm>
            <a:off x="1484313" y="5338763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4" name="Text Box 37"/>
          <p:cNvSpPr txBox="1">
            <a:spLocks noChangeArrowheads="1"/>
          </p:cNvSpPr>
          <p:nvPr/>
        </p:nvSpPr>
        <p:spPr bwMode="auto">
          <a:xfrm>
            <a:off x="3257550" y="5468938"/>
            <a:ext cx="533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5" name="TextBox 43"/>
          <p:cNvSpPr txBox="1">
            <a:spLocks noChangeArrowheads="1"/>
          </p:cNvSpPr>
          <p:nvPr/>
        </p:nvSpPr>
        <p:spPr bwMode="auto">
          <a:xfrm>
            <a:off x="482600" y="2333625"/>
            <a:ext cx="41989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intensity+position 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similarity </a:t>
            </a:r>
          </a:p>
        </p:txBody>
      </p:sp>
      <p:sp>
        <p:nvSpPr>
          <p:cNvPr id="65546" name="Text Box 37"/>
          <p:cNvSpPr txBox="1">
            <a:spLocks noChangeArrowheads="1"/>
          </p:cNvSpPr>
          <p:nvPr/>
        </p:nvSpPr>
        <p:spPr bwMode="auto">
          <a:xfrm>
            <a:off x="2928938" y="3935413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7" name="Text Box 37"/>
          <p:cNvSpPr txBox="1">
            <a:spLocks noChangeArrowheads="1"/>
          </p:cNvSpPr>
          <p:nvPr/>
        </p:nvSpPr>
        <p:spPr bwMode="auto">
          <a:xfrm>
            <a:off x="1520825" y="3384550"/>
            <a:ext cx="10588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2262188" y="49212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Oval 30"/>
          <p:cNvSpPr>
            <a:spLocks noChangeArrowheads="1"/>
          </p:cNvSpPr>
          <p:nvPr/>
        </p:nvSpPr>
        <p:spPr bwMode="auto">
          <a:xfrm>
            <a:off x="2400300" y="4976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2339975" y="4779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2411413" y="4932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Oval 30"/>
          <p:cNvSpPr>
            <a:spLocks noChangeArrowheads="1"/>
          </p:cNvSpPr>
          <p:nvPr/>
        </p:nvSpPr>
        <p:spPr bwMode="auto">
          <a:xfrm>
            <a:off x="2478088" y="4835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Oval 30"/>
          <p:cNvSpPr>
            <a:spLocks noChangeArrowheads="1"/>
          </p:cNvSpPr>
          <p:nvPr/>
        </p:nvSpPr>
        <p:spPr bwMode="auto">
          <a:xfrm>
            <a:off x="2557463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Oval 30"/>
          <p:cNvSpPr>
            <a:spLocks noChangeArrowheads="1"/>
          </p:cNvSpPr>
          <p:nvPr/>
        </p:nvSpPr>
        <p:spPr bwMode="auto">
          <a:xfrm>
            <a:off x="2960688" y="50768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30"/>
          <p:cNvSpPr>
            <a:spLocks noChangeArrowheads="1"/>
          </p:cNvSpPr>
          <p:nvPr/>
        </p:nvSpPr>
        <p:spPr bwMode="auto">
          <a:xfrm>
            <a:off x="3032125" y="52292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4" name="Oval 30"/>
          <p:cNvSpPr>
            <a:spLocks noChangeArrowheads="1"/>
          </p:cNvSpPr>
          <p:nvPr/>
        </p:nvSpPr>
        <p:spPr bwMode="auto">
          <a:xfrm>
            <a:off x="3098800" y="51323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" name="Oval 30"/>
          <p:cNvSpPr>
            <a:spLocks noChangeArrowheads="1"/>
          </p:cNvSpPr>
          <p:nvPr/>
        </p:nvSpPr>
        <p:spPr bwMode="auto">
          <a:xfrm>
            <a:off x="3178175" y="52847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164388" y="4560888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470650" y="4159250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229225" y="5380038"/>
            <a:ext cx="3716338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Both regions are black, but if we also include </a:t>
            </a: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position (x,y),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then we could group the two into distinct segments; way to encode both similarity &amp; proximity.</a:t>
            </a:r>
            <a:endParaRPr lang="en-US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>
          <a:xfrm>
            <a:off x="68580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2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6" grpId="0" animBg="1"/>
      <p:bldP spid="37" grpId="0" animBg="1"/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as clustering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944541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•"/>
            </a:pPr>
            <a:r>
              <a:rPr lang="en-US" dirty="0"/>
              <a:t>Color, brightness, position alone are not enough to distinguish all regions…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979" y="2114532"/>
            <a:ext cx="3927811" cy="281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9435" y="2114533"/>
            <a:ext cx="2409858" cy="278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5345" y="2114532"/>
            <a:ext cx="1862163" cy="279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83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62468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69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70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71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24</a:t>
            </a:r>
          </a:p>
        </p:txBody>
      </p:sp>
      <p:sp>
        <p:nvSpPr>
          <p:cNvPr id="62472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texture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similarity </a:t>
            </a:r>
          </a:p>
        </p:txBody>
      </p:sp>
      <p:sp>
        <p:nvSpPr>
          <p:cNvPr id="62474" name="Text Box 37"/>
          <p:cNvSpPr txBox="1">
            <a:spLocks noChangeArrowheads="1"/>
          </p:cNvSpPr>
          <p:nvPr/>
        </p:nvSpPr>
        <p:spPr bwMode="auto">
          <a:xfrm>
            <a:off x="3440113" y="394017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62475" name="TextBox 41"/>
          <p:cNvSpPr txBox="1">
            <a:spLocks noChangeArrowheads="1"/>
          </p:cNvSpPr>
          <p:nvPr/>
        </p:nvSpPr>
        <p:spPr bwMode="auto">
          <a:xfrm>
            <a:off x="519113" y="6172200"/>
            <a:ext cx="8069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filter bank responses (e.g., 24-d) </a:t>
            </a:r>
          </a:p>
        </p:txBody>
      </p:sp>
      <p:sp>
        <p:nvSpPr>
          <p:cNvPr id="62476" name="Text Box 37"/>
          <p:cNvSpPr txBox="1">
            <a:spLocks noChangeArrowheads="1"/>
          </p:cNvSpPr>
          <p:nvPr/>
        </p:nvSpPr>
        <p:spPr bwMode="auto">
          <a:xfrm>
            <a:off x="2016125" y="34655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</a:t>
            </a:r>
            <a:r>
              <a:rPr lang="en-US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pic>
        <p:nvPicPr>
          <p:cNvPr id="62477" name="Content Placeholder 3" descr="lmfilters.jpg"/>
          <p:cNvPicPr>
            <a:picLocks noChangeAspect="1"/>
          </p:cNvPicPr>
          <p:nvPr/>
        </p:nvPicPr>
        <p:blipFill>
          <a:blip r:embed="rId3"/>
          <a:srcRect t="1579" r="50301"/>
          <a:stretch>
            <a:fillRect/>
          </a:stretch>
        </p:blipFill>
        <p:spPr bwMode="auto">
          <a:xfrm>
            <a:off x="7748588" y="3355975"/>
            <a:ext cx="1362075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8" name="TextBox 46"/>
          <p:cNvSpPr txBox="1">
            <a:spLocks noChangeArrowheads="1"/>
          </p:cNvSpPr>
          <p:nvPr/>
        </p:nvSpPr>
        <p:spPr bwMode="auto">
          <a:xfrm rot="5400000">
            <a:off x="2835275" y="4824413"/>
            <a:ext cx="6127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62479" name="TextBox 48"/>
          <p:cNvSpPr txBox="1">
            <a:spLocks noChangeArrowheads="1"/>
          </p:cNvSpPr>
          <p:nvPr/>
        </p:nvSpPr>
        <p:spPr bwMode="auto">
          <a:xfrm>
            <a:off x="7923213" y="4268788"/>
            <a:ext cx="1066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Filter bank of 24 filters</a:t>
            </a:r>
          </a:p>
        </p:txBody>
      </p:sp>
      <p:sp>
        <p:nvSpPr>
          <p:cNvPr id="62480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1" name="Oval 30"/>
          <p:cNvSpPr>
            <a:spLocks noChangeArrowheads="1"/>
          </p:cNvSpPr>
          <p:nvPr/>
        </p:nvSpPr>
        <p:spPr bwMode="auto">
          <a:xfrm>
            <a:off x="3330575" y="46577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2" name="Oval 30"/>
          <p:cNvSpPr>
            <a:spLocks noChangeArrowheads="1"/>
          </p:cNvSpPr>
          <p:nvPr/>
        </p:nvSpPr>
        <p:spPr bwMode="auto">
          <a:xfrm>
            <a:off x="3397250" y="45608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3" name="Oval 30"/>
          <p:cNvSpPr>
            <a:spLocks noChangeArrowheads="1"/>
          </p:cNvSpPr>
          <p:nvPr/>
        </p:nvSpPr>
        <p:spPr bwMode="auto">
          <a:xfrm>
            <a:off x="2600325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4" name="Oval 30"/>
          <p:cNvSpPr>
            <a:spLocks noChangeArrowheads="1"/>
          </p:cNvSpPr>
          <p:nvPr/>
        </p:nvSpPr>
        <p:spPr bwMode="auto">
          <a:xfrm>
            <a:off x="2047875" y="4597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5" name="Oval 30"/>
          <p:cNvSpPr>
            <a:spLocks noChangeArrowheads="1"/>
          </p:cNvSpPr>
          <p:nvPr/>
        </p:nvSpPr>
        <p:spPr bwMode="auto">
          <a:xfrm>
            <a:off x="2119313" y="4749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6" name="Oval 30"/>
          <p:cNvSpPr>
            <a:spLocks noChangeArrowheads="1"/>
          </p:cNvSpPr>
          <p:nvPr/>
        </p:nvSpPr>
        <p:spPr bwMode="auto">
          <a:xfrm>
            <a:off x="2185988" y="4652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7" name="Oval 30"/>
          <p:cNvSpPr>
            <a:spLocks noChangeArrowheads="1"/>
          </p:cNvSpPr>
          <p:nvPr/>
        </p:nvSpPr>
        <p:spPr bwMode="auto">
          <a:xfrm>
            <a:off x="2265363" y="4805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8" name="Oval 30"/>
          <p:cNvSpPr>
            <a:spLocks noChangeArrowheads="1"/>
          </p:cNvSpPr>
          <p:nvPr/>
        </p:nvSpPr>
        <p:spPr bwMode="auto">
          <a:xfrm>
            <a:off x="2125663" y="44561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89" name="Oval 30"/>
          <p:cNvSpPr>
            <a:spLocks noChangeArrowheads="1"/>
          </p:cNvSpPr>
          <p:nvPr/>
        </p:nvSpPr>
        <p:spPr bwMode="auto">
          <a:xfrm>
            <a:off x="2197100" y="46085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0" name="Oval 30"/>
          <p:cNvSpPr>
            <a:spLocks noChangeArrowheads="1"/>
          </p:cNvSpPr>
          <p:nvPr/>
        </p:nvSpPr>
        <p:spPr bwMode="auto">
          <a:xfrm>
            <a:off x="2263775" y="4511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1" name="Oval 30"/>
          <p:cNvSpPr>
            <a:spLocks noChangeArrowheads="1"/>
          </p:cNvSpPr>
          <p:nvPr/>
        </p:nvSpPr>
        <p:spPr bwMode="auto">
          <a:xfrm>
            <a:off x="2343150" y="4664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2" name="Oval 30"/>
          <p:cNvSpPr>
            <a:spLocks noChangeArrowheads="1"/>
          </p:cNvSpPr>
          <p:nvPr/>
        </p:nvSpPr>
        <p:spPr bwMode="auto">
          <a:xfrm>
            <a:off x="2595563" y="39401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3" name="Oval 30"/>
          <p:cNvSpPr>
            <a:spLocks noChangeArrowheads="1"/>
          </p:cNvSpPr>
          <p:nvPr/>
        </p:nvSpPr>
        <p:spPr bwMode="auto">
          <a:xfrm>
            <a:off x="2667000" y="40925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4" name="Oval 30"/>
          <p:cNvSpPr>
            <a:spLocks noChangeArrowheads="1"/>
          </p:cNvSpPr>
          <p:nvPr/>
        </p:nvSpPr>
        <p:spPr bwMode="auto">
          <a:xfrm>
            <a:off x="2733675" y="39957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5" name="Oval 30"/>
          <p:cNvSpPr>
            <a:spLocks noChangeArrowheads="1"/>
          </p:cNvSpPr>
          <p:nvPr/>
        </p:nvSpPr>
        <p:spPr bwMode="auto">
          <a:xfrm>
            <a:off x="2813050" y="41481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6" name="Oval 30"/>
          <p:cNvSpPr>
            <a:spLocks noChangeArrowheads="1"/>
          </p:cNvSpPr>
          <p:nvPr/>
        </p:nvSpPr>
        <p:spPr bwMode="auto">
          <a:xfrm>
            <a:off x="26733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7" name="Oval 30"/>
          <p:cNvSpPr>
            <a:spLocks noChangeArrowheads="1"/>
          </p:cNvSpPr>
          <p:nvPr/>
        </p:nvSpPr>
        <p:spPr bwMode="auto">
          <a:xfrm>
            <a:off x="2600325" y="52117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8" name="Oval 30"/>
          <p:cNvSpPr>
            <a:spLocks noChangeArrowheads="1"/>
          </p:cNvSpPr>
          <p:nvPr/>
        </p:nvSpPr>
        <p:spPr bwMode="auto">
          <a:xfrm>
            <a:off x="2381250" y="5145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499" name="Oval 30"/>
          <p:cNvSpPr>
            <a:spLocks noChangeArrowheads="1"/>
          </p:cNvSpPr>
          <p:nvPr/>
        </p:nvSpPr>
        <p:spPr bwMode="auto">
          <a:xfrm>
            <a:off x="2454275" y="5400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243840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333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with texture features</a:t>
            </a:r>
          </a:p>
        </p:txBody>
      </p:sp>
      <p:sp>
        <p:nvSpPr>
          <p:cNvPr id="49155" name="Rectangle 6"/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8001000" cy="914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200" dirty="0"/>
              <a:t>Find “</a:t>
            </a:r>
            <a:r>
              <a:rPr lang="en-US" sz="2200" dirty="0" err="1"/>
              <a:t>textons</a:t>
            </a:r>
            <a:r>
              <a:rPr lang="en-US" sz="2200" dirty="0"/>
              <a:t>” by </a:t>
            </a:r>
            <a:r>
              <a:rPr lang="en-US" sz="2200" b="1" dirty="0"/>
              <a:t>clustering</a:t>
            </a:r>
            <a:r>
              <a:rPr lang="en-US" sz="2200" dirty="0"/>
              <a:t> vectors of filter bank outputs</a:t>
            </a:r>
          </a:p>
          <a:p>
            <a:pPr>
              <a:buFontTx/>
              <a:buChar char="•"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Describe texture in a window based on </a:t>
            </a:r>
            <a:r>
              <a:rPr kumimoji="0" lang="en-US" sz="22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texton</a:t>
            </a:r>
            <a:r>
              <a:rPr kumimoji="0" lang="en-US" sz="22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histogram 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49156" name="Rectangle 7"/>
          <p:cNvSpPr>
            <a:spLocks noChangeArrowheads="1"/>
          </p:cNvSpPr>
          <p:nvPr/>
        </p:nvSpPr>
        <p:spPr bwMode="auto">
          <a:xfrm>
            <a:off x="0" y="6550223"/>
            <a:ext cx="944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Malik</a:t>
            </a: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</a:t>
            </a:r>
            <a:r>
              <a:rPr lang="en-US" sz="1400" kern="1200" dirty="0" err="1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Belongie</a:t>
            </a:r>
            <a:r>
              <a:rPr lang="en-US" sz="14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Leung and Shi. IJCV 2001.</a:t>
            </a:r>
            <a:endParaRPr lang="en-US" sz="1400" b="1" kern="1200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362200"/>
            <a:ext cx="223043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2362200"/>
            <a:ext cx="22367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Box 7"/>
          <p:cNvSpPr txBox="1">
            <a:spLocks noChangeArrowheads="1"/>
          </p:cNvSpPr>
          <p:nvPr/>
        </p:nvSpPr>
        <p:spPr bwMode="auto">
          <a:xfrm>
            <a:off x="3270250" y="1981200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Texton map</a:t>
            </a:r>
          </a:p>
        </p:txBody>
      </p:sp>
      <p:sp>
        <p:nvSpPr>
          <p:cNvPr id="49160" name="TextBox 8"/>
          <p:cNvSpPr txBox="1">
            <a:spLocks noChangeArrowheads="1"/>
          </p:cNvSpPr>
          <p:nvPr/>
        </p:nvSpPr>
        <p:spPr bwMode="auto">
          <a:xfrm>
            <a:off x="1231900" y="1981200"/>
            <a:ext cx="825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9400" y="65502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Adapted from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2590800"/>
            <a:ext cx="25495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 bwMode="auto">
          <a:xfrm>
            <a:off x="5943600" y="38100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629400" y="43434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77000" y="2819400"/>
            <a:ext cx="685800" cy="685800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867400" y="5410200"/>
            <a:ext cx="701040" cy="533400"/>
            <a:chOff x="5867400" y="5410200"/>
            <a:chExt cx="701040" cy="5334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8674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019800" y="5562600"/>
              <a:ext cx="9144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1722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477000" y="5562600"/>
              <a:ext cx="9144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324600" y="5504688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62800" y="5410200"/>
            <a:ext cx="701040" cy="538953"/>
            <a:chOff x="7162800" y="5410200"/>
            <a:chExt cx="701040" cy="538953"/>
          </a:xfrm>
        </p:grpSpPr>
        <p:sp>
          <p:nvSpPr>
            <p:cNvPr id="19" name="Rectangle 18"/>
            <p:cNvSpPr/>
            <p:nvPr/>
          </p:nvSpPr>
          <p:spPr bwMode="auto">
            <a:xfrm>
              <a:off x="7162800" y="5509485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7315200" y="5510241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467600" y="5410200"/>
              <a:ext cx="91440" cy="533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772400" y="5656293"/>
              <a:ext cx="91440" cy="29260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620000" y="5504688"/>
              <a:ext cx="91440" cy="4389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 bwMode="auto">
          <a:xfrm rot="16200000" flipH="1">
            <a:off x="6345413" y="5484655"/>
            <a:ext cx="4797" cy="922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rot="16200000" flipH="1">
            <a:off x="7613506" y="5489453"/>
            <a:ext cx="4797" cy="922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rot="5400000">
            <a:off x="5630878" y="4670442"/>
            <a:ext cx="1131903" cy="1825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rot="16200000" flipH="1">
            <a:off x="6762781" y="4889520"/>
            <a:ext cx="766773" cy="32861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/>
          <p:cNvCxnSpPr>
            <a:endCxn id="24" idx="2"/>
          </p:cNvCxnSpPr>
          <p:nvPr/>
        </p:nvCxnSpPr>
        <p:spPr bwMode="auto">
          <a:xfrm rot="5400000" flipH="1" flipV="1">
            <a:off x="6709586" y="2488421"/>
            <a:ext cx="884235" cy="63179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5813442" y="6021423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Texton</a:t>
            </a:r>
            <a:r>
              <a:rPr lang="en-US" sz="1200" dirty="0"/>
              <a:t> index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54884" y="6021423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Texton</a:t>
            </a:r>
            <a:r>
              <a:rPr lang="en-US" sz="1200" dirty="0"/>
              <a:t> index</a:t>
            </a:r>
          </a:p>
        </p:txBody>
      </p:sp>
      <p:sp>
        <p:nvSpPr>
          <p:cNvPr id="44" name="TextBox 43"/>
          <p:cNvSpPr txBox="1"/>
          <p:nvPr/>
        </p:nvSpPr>
        <p:spPr>
          <a:xfrm rot="16200000">
            <a:off x="4634322" y="4805791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sp>
        <p:nvSpPr>
          <p:cNvPr id="45" name="TextBox 44"/>
          <p:cNvSpPr txBox="1"/>
          <p:nvPr/>
        </p:nvSpPr>
        <p:spPr>
          <a:xfrm rot="16200000">
            <a:off x="5970199" y="4805791"/>
            <a:ext cx="215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10200" y="325395"/>
            <a:ext cx="4114800" cy="2321727"/>
            <a:chOff x="5410200" y="325395"/>
            <a:chExt cx="4114800" cy="2321727"/>
          </a:xfrm>
        </p:grpSpPr>
        <p:sp>
          <p:nvSpPr>
            <p:cNvPr id="24" name="Rectangle 6"/>
            <p:cNvSpPr txBox="1">
              <a:spLocks noChangeArrowheads="1"/>
            </p:cNvSpPr>
            <p:nvPr/>
          </p:nvSpPr>
          <p:spPr bwMode="auto">
            <a:xfrm>
              <a:off x="5410200" y="1447800"/>
              <a:ext cx="4114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endPara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346988" y="1953429"/>
              <a:ext cx="701040" cy="453207"/>
              <a:chOff x="7346988" y="1953429"/>
              <a:chExt cx="701040" cy="453207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7346988" y="2378448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74993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76517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7956588" y="2379204"/>
                <a:ext cx="91440" cy="274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7796895" y="1953429"/>
                <a:ext cx="91440" cy="43891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cxnSp>
          <p:nvCxnSpPr>
            <p:cNvPr id="36" name="Straight Arrow Connector 35"/>
            <p:cNvCxnSpPr/>
            <p:nvPr/>
          </p:nvCxnSpPr>
          <p:spPr bwMode="auto">
            <a:xfrm rot="16200000" flipH="1">
              <a:off x="7796071" y="1947692"/>
              <a:ext cx="4797" cy="9226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 rot="16200000">
              <a:off x="6122599" y="1264029"/>
              <a:ext cx="2154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Count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46988" y="2370123"/>
              <a:ext cx="2154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Texton</a:t>
              </a:r>
              <a:r>
                <a:rPr lang="en-US" sz="1200" dirty="0"/>
                <a:t> index</a:t>
              </a:r>
            </a:p>
          </p:txBody>
        </p:sp>
      </p:grp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74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9" grpId="0"/>
      <p:bldP spid="42" grpId="0"/>
      <p:bldP spid="44" grpId="0"/>
      <p:bldP spid="4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0" t="28284" r="34130" b="16247"/>
          <a:stretch/>
        </p:blipFill>
        <p:spPr bwMode="auto">
          <a:xfrm>
            <a:off x="1871700" y="1484784"/>
            <a:ext cx="5347253" cy="401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1295636" y="1534174"/>
            <a:ext cx="1692188" cy="814705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3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Grouping in vision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/>
              <a:t>Goals:</a:t>
            </a:r>
          </a:p>
          <a:p>
            <a:pPr lvl="1" eaLnBrk="1" hangingPunct="1"/>
            <a:r>
              <a:rPr lang="en-US" sz="2400" dirty="0"/>
              <a:t>Gather features that belong together</a:t>
            </a:r>
          </a:p>
          <a:p>
            <a:pPr lvl="1" eaLnBrk="1" hangingPunct="1"/>
            <a:r>
              <a:rPr lang="en-US" sz="2400" dirty="0"/>
              <a:t>Obtain an intermediate representation that compactly describes key image or video parts</a:t>
            </a:r>
          </a:p>
          <a:p>
            <a:pPr eaLnBrk="1" hangingPunct="1"/>
            <a:endParaRPr lang="en-US" sz="800" dirty="0"/>
          </a:p>
          <a:p>
            <a:pPr eaLnBrk="1" hangingPunct="1"/>
            <a:endParaRPr lang="en-US" sz="2800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3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77" name="Picture 7" descr="C:\Documents and Settings\grauman\Desktop\firstbytes\nnex\inters_nn16.jpg"/>
          <p:cNvPicPr>
            <a:picLocks noChangeAspect="1" noChangeArrowheads="1"/>
          </p:cNvPicPr>
          <p:nvPr/>
        </p:nvPicPr>
        <p:blipFill>
          <a:blip r:embed="rId3"/>
          <a:srcRect l="24918" t="40463" r="9915" b="48036"/>
          <a:stretch>
            <a:fillRect/>
          </a:stretch>
        </p:blipFill>
        <p:spPr bwMode="auto">
          <a:xfrm>
            <a:off x="39688" y="1554163"/>
            <a:ext cx="9104312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978" name="Title 1"/>
          <p:cNvSpPr>
            <a:spLocks noGrp="1"/>
          </p:cNvSpPr>
          <p:nvPr>
            <p:ph type="title"/>
          </p:nvPr>
        </p:nvSpPr>
        <p:spPr>
          <a:xfrm>
            <a:off x="457200" y="1063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Pixel properties vs. neighborhood properties</a:t>
            </a:r>
          </a:p>
        </p:txBody>
      </p:sp>
      <p:pic>
        <p:nvPicPr>
          <p:cNvPr id="382980" name="Picture 14" descr="C:\Documents and Settings\grauman\Desktop\firstbytes\nnex\inters_nn69.jpg"/>
          <p:cNvPicPr>
            <a:picLocks noChangeAspect="1" noChangeArrowheads="1"/>
          </p:cNvPicPr>
          <p:nvPr/>
        </p:nvPicPr>
        <p:blipFill>
          <a:blip r:embed="rId4"/>
          <a:srcRect l="25237" t="41315" r="9915" b="46513"/>
          <a:stretch>
            <a:fillRect/>
          </a:stretch>
        </p:blipFill>
        <p:spPr bwMode="auto">
          <a:xfrm>
            <a:off x="0" y="2881313"/>
            <a:ext cx="9174163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2981" name="TextBox 7"/>
          <p:cNvSpPr txBox="1">
            <a:spLocks noChangeArrowheads="1"/>
          </p:cNvSpPr>
          <p:nvPr/>
        </p:nvSpPr>
        <p:spPr bwMode="auto">
          <a:xfrm>
            <a:off x="446088" y="4487863"/>
            <a:ext cx="850741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These look very similar in terms of their color distributions (histograms).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How would their </a:t>
            </a:r>
            <a:r>
              <a:rPr lang="en-US" sz="28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texture</a:t>
            </a:r>
            <a:r>
              <a:rPr lang="en-US" sz="28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distributions compare?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862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51</a:t>
            </a:fld>
            <a:endParaRPr lang="en-US" sz="1400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134042-C103-8643-BEAC-F0D2D5041C9E}"/>
              </a:ext>
            </a:extLst>
          </p:cNvPr>
          <p:cNvSpPr/>
          <p:nvPr/>
        </p:nvSpPr>
        <p:spPr>
          <a:xfrm>
            <a:off x="1866900" y="2362200"/>
            <a:ext cx="5410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67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 dirty="0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0070C0"/>
                </a:solidFill>
              </a:rPr>
              <a:t>Detects spherical clusters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Assuming means can be computed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57950"/>
            <a:ext cx="2133600" cy="47625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92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4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5257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/>
              <a:t>The mean shift algorithm seeks </a:t>
            </a:r>
            <a:r>
              <a:rPr lang="en-US" i="1"/>
              <a:t>modes</a:t>
            </a:r>
            <a:r>
              <a:rPr lang="en-US"/>
              <a:t> or local maxima of density in the feature space</a:t>
            </a:r>
          </a:p>
        </p:txBody>
      </p:sp>
      <p:sp>
        <p:nvSpPr>
          <p:cNvPr id="2253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algorithm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6200" y="2133600"/>
            <a:ext cx="8912225" cy="4114800"/>
            <a:chOff x="76200" y="2133600"/>
            <a:chExt cx="8912225" cy="4114800"/>
          </a:xfrm>
        </p:grpSpPr>
        <p:pic>
          <p:nvPicPr>
            <p:cNvPr id="2253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59"/>
            <a:stretch>
              <a:fillRect/>
            </a:stretch>
          </p:blipFill>
          <p:spPr bwMode="auto">
            <a:xfrm>
              <a:off x="76200" y="2954338"/>
              <a:ext cx="8912225" cy="329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3" name="TextBox 6"/>
            <p:cNvSpPr txBox="1">
              <a:spLocks noChangeArrowheads="1"/>
            </p:cNvSpPr>
            <p:nvPr/>
          </p:nvSpPr>
          <p:spPr bwMode="auto">
            <a:xfrm>
              <a:off x="1592263" y="2438400"/>
              <a:ext cx="1074737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image</a:t>
              </a:r>
            </a:p>
          </p:txBody>
        </p:sp>
        <p:sp>
          <p:nvSpPr>
            <p:cNvPr id="22534" name="TextBox 7"/>
            <p:cNvSpPr txBox="1">
              <a:spLocks noChangeArrowheads="1"/>
            </p:cNvSpPr>
            <p:nvPr/>
          </p:nvSpPr>
          <p:spPr bwMode="auto">
            <a:xfrm>
              <a:off x="5203825" y="2133600"/>
              <a:ext cx="3178175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Feature space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(L*u*v* color values)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944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7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8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9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0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1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2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3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4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366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366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366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66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365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365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655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3656" name="Rectangle 116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cs typeface="Arial" charset="0"/>
              </a:rPr>
              <a:t>Slide by Y. 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Ukrainitz</a:t>
            </a:r>
            <a:r>
              <a:rPr lang="en-US" sz="1400" dirty="0">
                <a:solidFill>
                  <a:srgbClr val="000000"/>
                </a:solidFill>
                <a:cs typeface="Arial" charset="0"/>
              </a:rPr>
              <a:t> &amp; B. </a:t>
            </a:r>
            <a:r>
              <a:rPr lang="en-US" sz="1400" dirty="0" err="1">
                <a:solidFill>
                  <a:srgbClr val="000000"/>
                </a:solidFill>
                <a:cs typeface="Arial" charset="0"/>
              </a:rPr>
              <a:t>Sarel</a:t>
            </a:r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3" name="Slide Number Placeholder 1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1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0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1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2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3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4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5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66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2468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468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468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68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2467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467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467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467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467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sp>
        <p:nvSpPr>
          <p:cNvPr id="24675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4676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2299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5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6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7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3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4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5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6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7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8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19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0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1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2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3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4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5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6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7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8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29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0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1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2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3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4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5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6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7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8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39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0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1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2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3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4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5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6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7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8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49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0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1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2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3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4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5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6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7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8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59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0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1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2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3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4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5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6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7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8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69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0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1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2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3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4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5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6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7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8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79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0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1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2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3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4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5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6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7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8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89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0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1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2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693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5694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570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570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570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70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5695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5696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5697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5702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3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5704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570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5701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90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7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8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29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0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1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2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3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4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5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6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7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8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39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0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1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2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3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4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5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6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7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8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49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0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1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2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3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4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5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6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7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8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59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0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1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2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3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4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5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6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7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8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69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0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1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2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3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4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5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6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7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8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79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0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1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2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3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4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5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6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7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8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89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0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1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2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3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4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5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6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7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8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699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0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1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2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3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4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5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6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7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8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09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0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1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2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3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4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5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6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6717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26728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6729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6730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1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732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6719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6720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6721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26725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6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6727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672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6724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566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1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2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3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4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5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6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7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8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6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7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8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69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0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1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2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3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4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5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6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7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8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79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0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1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2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3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4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5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6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7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8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89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0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1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2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3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4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5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6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7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8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99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0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1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2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3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4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5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6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7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8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09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0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1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2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3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4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5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6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7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8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19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0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1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2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3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4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5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6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7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8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29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0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1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2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3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4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5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6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7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8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39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0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1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774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775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775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775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75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7743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7744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7745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775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75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748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7749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10" name="Slide Number Placeholder 10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42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7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8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79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0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1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2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3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4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5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6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7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8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89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0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1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2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3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4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5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6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7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8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699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0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1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2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3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4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5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6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7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8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09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0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1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2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3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4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5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6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7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8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19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0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1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2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3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4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5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6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7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8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29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0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1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2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3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4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5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6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7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8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39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0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1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2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3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4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5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6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7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8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49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0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1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2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3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4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5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6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7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8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59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0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1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2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3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4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765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28776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8777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8778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79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8780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8767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8768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sp>
        <p:nvSpPr>
          <p:cNvPr id="28769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Mean Shift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8773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4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8775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8771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8772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9" name="Slide Number Placeholder 1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5406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Examples of grouping in vision</a:t>
            </a:r>
          </a:p>
        </p:txBody>
      </p:sp>
      <p:pic>
        <p:nvPicPr>
          <p:cNvPr id="26627" name="Picture 5" descr="imageResul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" y="1057275"/>
            <a:ext cx="3219450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6"/>
          <p:cNvSpPr txBox="1">
            <a:spLocks noChangeArrowheads="1"/>
          </p:cNvSpPr>
          <p:nvPr/>
        </p:nvSpPr>
        <p:spPr bwMode="auto">
          <a:xfrm>
            <a:off x="1254125" y="3478213"/>
            <a:ext cx="3276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J. Shi]</a:t>
            </a:r>
          </a:p>
        </p:txBody>
      </p:sp>
      <p:pic>
        <p:nvPicPr>
          <p:cNvPr id="8" name="Picture 7" descr="SpeakDepVidIndex_img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8725" y="1895475"/>
            <a:ext cx="304165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844925" y="2954338"/>
            <a:ext cx="29543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[http://poseidon.csd.auth.gr/LAB_RESEARCH/Latest/imgs/SpeakDepVidIndex_img2.jpg]</a:t>
            </a:r>
          </a:p>
        </p:txBody>
      </p:sp>
      <p:sp>
        <p:nvSpPr>
          <p:cNvPr id="26631" name="TextBox 9"/>
          <p:cNvSpPr txBox="1">
            <a:spLocks noChangeArrowheads="1"/>
          </p:cNvSpPr>
          <p:nvPr/>
        </p:nvSpPr>
        <p:spPr bwMode="auto">
          <a:xfrm>
            <a:off x="339725" y="365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Determine image regions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695700" y="3246438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 video frames into shots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/>
          <a:srcRect l="62917" t="40343" r="23750" b="12479"/>
          <a:stretch>
            <a:fillRect/>
          </a:stretch>
        </p:blipFill>
        <p:spPr bwMode="auto">
          <a:xfrm>
            <a:off x="7426325" y="1666875"/>
            <a:ext cx="1295400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350125" y="365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Fg / Bg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369175" y="4468813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Wang &amp; Suter]</a:t>
            </a:r>
          </a:p>
        </p:txBody>
      </p:sp>
      <p:grpSp>
        <p:nvGrpSpPr>
          <p:cNvPr id="2" name="Group 72"/>
          <p:cNvGrpSpPr>
            <a:grpSpLocks noChangeAspect="1"/>
          </p:cNvGrpSpPr>
          <p:nvPr/>
        </p:nvGrpSpPr>
        <p:grpSpPr bwMode="auto">
          <a:xfrm>
            <a:off x="2549525" y="4181475"/>
            <a:ext cx="4056063" cy="1943100"/>
            <a:chOff x="542925" y="6172200"/>
            <a:chExt cx="8601075" cy="4121150"/>
          </a:xfrm>
        </p:grpSpPr>
        <p:pic>
          <p:nvPicPr>
            <p:cNvPr id="26640" name="Picture 3" descr="koala-australia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553325" y="8686800"/>
              <a:ext cx="1109663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1" name="Picture 4" descr="face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81525" y="7772400"/>
              <a:ext cx="1800225" cy="1192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2" name="Picture 5" descr="face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429125" y="9067800"/>
              <a:ext cx="1800225" cy="119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3" name="Picture 6" descr="side%20view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71525" y="9144000"/>
              <a:ext cx="1755775" cy="1146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4" name="Picture 7" descr="koala-leaf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81738" y="6400800"/>
              <a:ext cx="1033462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5" name="Picture 8" descr="carlondon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42925" y="7543800"/>
              <a:ext cx="1981200" cy="148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6" name="Picture 9" descr="personkoala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457700" y="6477000"/>
              <a:ext cx="1495425" cy="123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7" name="Picture 10" descr="MVO%20Parking%20Lot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47725" y="6172200"/>
              <a:ext cx="167640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8" name="Picture 11" descr="koalashu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477125" y="6553200"/>
              <a:ext cx="1652588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9" name="Picture 12" descr="Car_Side_Large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600325" y="8686800"/>
              <a:ext cx="1585913" cy="1169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0" name="Picture 13" descr="koala3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486525" y="7848600"/>
              <a:ext cx="854075" cy="121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1" name="Picture 14" descr="feats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847725" y="6172200"/>
              <a:ext cx="16764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2" name="Picture 15" descr="feats2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542925" y="7543800"/>
              <a:ext cx="1981200" cy="147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3" name="Picture 16" descr="feats12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429125" y="9067800"/>
              <a:ext cx="1828800" cy="1209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4" name="Picture 17" descr="feats11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4581525" y="7772400"/>
              <a:ext cx="1828800" cy="1211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5" name="Picture 18" descr="feats10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4429125" y="6477000"/>
              <a:ext cx="15240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6" name="Picture 19" descr="feats1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71525" y="9144000"/>
              <a:ext cx="1752600" cy="114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7" name="Picture 20" descr="feats9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7553325" y="8686800"/>
              <a:ext cx="1112838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8" name="Picture 21" descr="feats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7477125" y="6553200"/>
              <a:ext cx="1666875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9" name="Picture 22" descr="feats7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6486525" y="7848600"/>
              <a:ext cx="8620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0" name="Picture 23" descr="feats6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6257925" y="6400800"/>
              <a:ext cx="10652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1" name="Picture 24" descr="feats5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2600325" y="8686800"/>
              <a:ext cx="1600200" cy="118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2" name="Picture 25" descr="car6feats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2600325" y="7183438"/>
              <a:ext cx="1828800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2066925" y="6705600"/>
              <a:ext cx="1371600" cy="2819400"/>
              <a:chOff x="1056" y="1536"/>
              <a:chExt cx="864" cy="1776"/>
            </a:xfrm>
          </p:grpSpPr>
          <p:sp>
            <p:nvSpPr>
              <p:cNvPr id="26697" name="Line 27"/>
              <p:cNvSpPr>
                <a:spLocks noChangeShapeType="1"/>
              </p:cNvSpPr>
              <p:nvPr/>
            </p:nvSpPr>
            <p:spPr bwMode="auto">
              <a:xfrm>
                <a:off x="1056" y="1536"/>
                <a:ext cx="864" cy="52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8" name="Line 28"/>
              <p:cNvSpPr>
                <a:spLocks noChangeShapeType="1"/>
              </p:cNvSpPr>
              <p:nvPr/>
            </p:nvSpPr>
            <p:spPr bwMode="auto">
              <a:xfrm flipV="1">
                <a:off x="1296" y="3168"/>
                <a:ext cx="288" cy="144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29"/>
            <p:cNvGrpSpPr>
              <a:grpSpLocks/>
            </p:cNvGrpSpPr>
            <p:nvPr/>
          </p:nvGrpSpPr>
          <p:grpSpPr bwMode="auto">
            <a:xfrm>
              <a:off x="847725" y="6534150"/>
              <a:ext cx="3503613" cy="3448050"/>
              <a:chOff x="288" y="1428"/>
              <a:chExt cx="2207" cy="2172"/>
            </a:xfrm>
          </p:grpSpPr>
          <p:sp>
            <p:nvSpPr>
              <p:cNvPr id="26685" name="Oval 30"/>
              <p:cNvSpPr>
                <a:spLocks noChangeArrowheads="1"/>
              </p:cNvSpPr>
              <p:nvPr/>
            </p:nvSpPr>
            <p:spPr bwMode="auto">
              <a:xfrm>
                <a:off x="336" y="2592"/>
                <a:ext cx="912" cy="288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6" name="Oval 31"/>
              <p:cNvSpPr>
                <a:spLocks noChangeArrowheads="1"/>
              </p:cNvSpPr>
              <p:nvPr/>
            </p:nvSpPr>
            <p:spPr bwMode="auto">
              <a:xfrm>
                <a:off x="288" y="3216"/>
                <a:ext cx="1056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7" name="Oval 32"/>
              <p:cNvSpPr>
                <a:spLocks noChangeArrowheads="1"/>
              </p:cNvSpPr>
              <p:nvPr/>
            </p:nvSpPr>
            <p:spPr bwMode="auto">
              <a:xfrm rot="22518">
                <a:off x="1384" y="2064"/>
                <a:ext cx="1111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8" name="Oval 33"/>
              <p:cNvSpPr>
                <a:spLocks noChangeArrowheads="1"/>
              </p:cNvSpPr>
              <p:nvPr/>
            </p:nvSpPr>
            <p:spPr bwMode="auto">
              <a:xfrm>
                <a:off x="1584" y="3024"/>
                <a:ext cx="720" cy="240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9" name="Oval 34"/>
              <p:cNvSpPr>
                <a:spLocks noChangeArrowheads="1"/>
              </p:cNvSpPr>
              <p:nvPr/>
            </p:nvSpPr>
            <p:spPr bwMode="auto">
              <a:xfrm rot="1143841">
                <a:off x="662" y="1428"/>
                <a:ext cx="432" cy="156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0" name="Oval 35"/>
              <p:cNvSpPr>
                <a:spLocks noChangeArrowheads="1"/>
              </p:cNvSpPr>
              <p:nvPr/>
            </p:nvSpPr>
            <p:spPr bwMode="auto">
              <a:xfrm rot="1463785">
                <a:off x="563" y="1545"/>
                <a:ext cx="361" cy="197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1" name="Line 36"/>
              <p:cNvSpPr>
                <a:spLocks noChangeShapeType="1"/>
              </p:cNvSpPr>
              <p:nvPr/>
            </p:nvSpPr>
            <p:spPr bwMode="auto">
              <a:xfrm flipV="1">
                <a:off x="816" y="2880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2" name="Line 37"/>
              <p:cNvSpPr>
                <a:spLocks noChangeShapeType="1"/>
              </p:cNvSpPr>
              <p:nvPr/>
            </p:nvSpPr>
            <p:spPr bwMode="auto">
              <a:xfrm>
                <a:off x="1007" y="1583"/>
                <a:ext cx="0" cy="163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3" name="Line 38"/>
              <p:cNvSpPr>
                <a:spLocks noChangeShapeType="1"/>
              </p:cNvSpPr>
              <p:nvPr/>
            </p:nvSpPr>
            <p:spPr bwMode="auto">
              <a:xfrm flipV="1">
                <a:off x="816" y="1776"/>
                <a:ext cx="0" cy="81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4" name="Line 39"/>
              <p:cNvSpPr>
                <a:spLocks noChangeShapeType="1"/>
              </p:cNvSpPr>
              <p:nvPr/>
            </p:nvSpPr>
            <p:spPr bwMode="auto">
              <a:xfrm>
                <a:off x="1152" y="1680"/>
                <a:ext cx="864" cy="144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5" name="Line 40"/>
              <p:cNvSpPr>
                <a:spLocks noChangeShapeType="1"/>
              </p:cNvSpPr>
              <p:nvPr/>
            </p:nvSpPr>
            <p:spPr bwMode="auto">
              <a:xfrm flipV="1">
                <a:off x="1152" y="2352"/>
                <a:ext cx="336" cy="912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6" name="Line 41"/>
              <p:cNvSpPr>
                <a:spLocks noChangeShapeType="1"/>
              </p:cNvSpPr>
              <p:nvPr/>
            </p:nvSpPr>
            <p:spPr bwMode="auto">
              <a:xfrm flipH="1" flipV="1">
                <a:off x="1200" y="2784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2"/>
            <p:cNvGrpSpPr>
              <a:grpSpLocks/>
            </p:cNvGrpSpPr>
            <p:nvPr/>
          </p:nvGrpSpPr>
          <p:grpSpPr bwMode="auto">
            <a:xfrm>
              <a:off x="4733925" y="6477000"/>
              <a:ext cx="1295400" cy="3657600"/>
              <a:chOff x="2736" y="1392"/>
              <a:chExt cx="816" cy="2304"/>
            </a:xfrm>
          </p:grpSpPr>
          <p:grpSp>
            <p:nvGrpSpPr>
              <p:cNvPr id="6" name="Group 43"/>
              <p:cNvGrpSpPr>
                <a:grpSpLocks/>
              </p:cNvGrpSpPr>
              <p:nvPr/>
            </p:nvGrpSpPr>
            <p:grpSpPr bwMode="auto">
              <a:xfrm>
                <a:off x="2736" y="1392"/>
                <a:ext cx="816" cy="2304"/>
                <a:chOff x="2736" y="1392"/>
                <a:chExt cx="816" cy="2304"/>
              </a:xfrm>
            </p:grpSpPr>
            <p:sp>
              <p:nvSpPr>
                <p:cNvPr id="26682" name="Oval 44"/>
                <p:cNvSpPr>
                  <a:spLocks noChangeArrowheads="1"/>
                </p:cNvSpPr>
                <p:nvPr/>
              </p:nvSpPr>
              <p:spPr bwMode="auto">
                <a:xfrm>
                  <a:off x="2880" y="3072"/>
                  <a:ext cx="480" cy="624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3" name="Oval 45"/>
                <p:cNvSpPr>
                  <a:spLocks noChangeArrowheads="1"/>
                </p:cNvSpPr>
                <p:nvPr/>
              </p:nvSpPr>
              <p:spPr bwMode="auto">
                <a:xfrm>
                  <a:off x="3168" y="2352"/>
                  <a:ext cx="384" cy="528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4" name="Oval 46"/>
                <p:cNvSpPr>
                  <a:spLocks noChangeArrowheads="1"/>
                </p:cNvSpPr>
                <p:nvPr/>
              </p:nvSpPr>
              <p:spPr bwMode="auto">
                <a:xfrm>
                  <a:off x="2736" y="1392"/>
                  <a:ext cx="288" cy="432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679" name="Line 47"/>
              <p:cNvSpPr>
                <a:spLocks noChangeShapeType="1"/>
              </p:cNvSpPr>
              <p:nvPr/>
            </p:nvSpPr>
            <p:spPr bwMode="auto">
              <a:xfrm>
                <a:off x="2976" y="1776"/>
                <a:ext cx="336" cy="57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0" name="Line 48"/>
              <p:cNvSpPr>
                <a:spLocks noChangeShapeType="1"/>
              </p:cNvSpPr>
              <p:nvPr/>
            </p:nvSpPr>
            <p:spPr bwMode="auto">
              <a:xfrm flipH="1">
                <a:off x="3168" y="2880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1" name="Line 49"/>
              <p:cNvSpPr>
                <a:spLocks noChangeShapeType="1"/>
              </p:cNvSpPr>
              <p:nvPr/>
            </p:nvSpPr>
            <p:spPr bwMode="auto">
              <a:xfrm>
                <a:off x="2880" y="1824"/>
                <a:ext cx="192" cy="1248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6666" name="Oval 51"/>
            <p:cNvSpPr>
              <a:spLocks noChangeArrowheads="1"/>
            </p:cNvSpPr>
            <p:nvPr/>
          </p:nvSpPr>
          <p:spPr bwMode="auto">
            <a:xfrm>
              <a:off x="6410325" y="6477000"/>
              <a:ext cx="762000" cy="685800"/>
            </a:xfrm>
            <a:prstGeom prst="ellipse">
              <a:avLst/>
            </a:prstGeom>
            <a:solidFill>
              <a:srgbClr val="CCFFCC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7" name="Group 57"/>
            <p:cNvGrpSpPr>
              <a:grpSpLocks/>
            </p:cNvGrpSpPr>
            <p:nvPr/>
          </p:nvGrpSpPr>
          <p:grpSpPr bwMode="auto">
            <a:xfrm>
              <a:off x="6715125" y="6705600"/>
              <a:ext cx="2286000" cy="2667000"/>
              <a:chOff x="3984" y="1536"/>
              <a:chExt cx="1440" cy="1680"/>
            </a:xfrm>
          </p:grpSpPr>
          <p:sp>
            <p:nvSpPr>
              <p:cNvPr id="26668" name="Oval 58"/>
              <p:cNvSpPr>
                <a:spLocks noChangeArrowheads="1"/>
              </p:cNvSpPr>
              <p:nvPr/>
            </p:nvSpPr>
            <p:spPr bwMode="auto">
              <a:xfrm>
                <a:off x="3984" y="2352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69" name="Oval 59"/>
              <p:cNvSpPr>
                <a:spLocks noChangeArrowheads="1"/>
              </p:cNvSpPr>
              <p:nvPr/>
            </p:nvSpPr>
            <p:spPr bwMode="auto">
              <a:xfrm>
                <a:off x="4800" y="1536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0" name="Oval 60"/>
              <p:cNvSpPr>
                <a:spLocks noChangeArrowheads="1"/>
              </p:cNvSpPr>
              <p:nvPr/>
            </p:nvSpPr>
            <p:spPr bwMode="auto">
              <a:xfrm>
                <a:off x="5136" y="1680"/>
                <a:ext cx="288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1" name="Oval 61"/>
              <p:cNvSpPr>
                <a:spLocks noChangeArrowheads="1"/>
              </p:cNvSpPr>
              <p:nvPr/>
            </p:nvSpPr>
            <p:spPr bwMode="auto">
              <a:xfrm>
                <a:off x="4800" y="2832"/>
                <a:ext cx="384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2" name="Line 62"/>
              <p:cNvSpPr>
                <a:spLocks noChangeShapeType="1"/>
              </p:cNvSpPr>
              <p:nvPr/>
            </p:nvSpPr>
            <p:spPr bwMode="auto">
              <a:xfrm>
                <a:off x="4272" y="1632"/>
                <a:ext cx="528" cy="96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3" name="Line 63"/>
              <p:cNvSpPr>
                <a:spLocks noChangeShapeType="1"/>
              </p:cNvSpPr>
              <p:nvPr/>
            </p:nvSpPr>
            <p:spPr bwMode="auto">
              <a:xfrm>
                <a:off x="4368" y="2640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4" name="Line 64"/>
              <p:cNvSpPr>
                <a:spLocks noChangeShapeType="1"/>
              </p:cNvSpPr>
              <p:nvPr/>
            </p:nvSpPr>
            <p:spPr bwMode="auto">
              <a:xfrm flipV="1">
                <a:off x="4368" y="2016"/>
                <a:ext cx="81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5" name="Line 65"/>
              <p:cNvSpPr>
                <a:spLocks noChangeShapeType="1"/>
              </p:cNvSpPr>
              <p:nvPr/>
            </p:nvSpPr>
            <p:spPr bwMode="auto">
              <a:xfrm flipH="1" flipV="1">
                <a:off x="4080" y="1824"/>
                <a:ext cx="9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6" name="Line 66"/>
              <p:cNvSpPr>
                <a:spLocks noChangeShapeType="1"/>
              </p:cNvSpPr>
              <p:nvPr/>
            </p:nvSpPr>
            <p:spPr bwMode="auto">
              <a:xfrm flipH="1" flipV="1">
                <a:off x="4224" y="1728"/>
                <a:ext cx="720" cy="1152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7" name="Line 67"/>
              <p:cNvSpPr>
                <a:spLocks noChangeShapeType="1"/>
              </p:cNvSpPr>
              <p:nvPr/>
            </p:nvSpPr>
            <p:spPr bwMode="auto">
              <a:xfrm flipH="1" flipV="1">
                <a:off x="4992" y="1968"/>
                <a:ext cx="0" cy="864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3" name="TextBox 132"/>
          <p:cNvSpPr txBox="1">
            <a:spLocks noChangeArrowheads="1"/>
          </p:cNvSpPr>
          <p:nvPr/>
        </p:nvSpPr>
        <p:spPr bwMode="auto">
          <a:xfrm>
            <a:off x="3541713" y="619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Object-level grouping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7254875" y="4633929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Figure-ground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3937000" y="6057900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Grauman &amp; Darrell]</a:t>
            </a:r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7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2" grpId="0"/>
      <p:bldP spid="133" grpId="0"/>
      <p:bldP spid="77" grpId="0"/>
      <p:bldP spid="7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699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0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1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2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3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4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5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6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7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8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09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0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1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2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3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4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5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6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7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8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19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0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1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2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3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4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5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6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7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8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29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0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1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2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3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4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5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6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7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8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39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0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1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2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3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4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5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6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7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8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49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0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1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2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3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4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5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6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7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8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59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0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1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2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3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4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5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6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7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8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69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0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1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2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3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4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5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6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7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8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79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0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1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2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3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4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5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6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7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8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789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9790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2979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grpSp>
          <p:nvGrpSpPr>
            <p:cNvPr id="2980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2980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980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9791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Search</a:t>
            </a:r>
            <a:br>
              <a:rPr lang="en-US" sz="1600">
                <a:solidFill>
                  <a:srgbClr val="000000"/>
                </a:solidFill>
                <a:cs typeface="Arial" charset="0"/>
              </a:rPr>
            </a:br>
            <a:r>
              <a:rPr lang="en-US" sz="1600">
                <a:solidFill>
                  <a:srgbClr val="000000"/>
                </a:solidFill>
                <a:cs typeface="Arial" charset="0"/>
              </a:rPr>
              <a:t>window</a:t>
            </a:r>
          </a:p>
        </p:txBody>
      </p:sp>
      <p:sp>
        <p:nvSpPr>
          <p:cNvPr id="29792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Center of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mass</a:t>
            </a:r>
          </a:p>
        </p:txBody>
      </p:sp>
      <p:grpSp>
        <p:nvGrpSpPr>
          <p:cNvPr id="4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29796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7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9798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9794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29795" name="Rectangle 111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108" name="Slide Number Placeholder 1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911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Cluster: all data points in the attraction basin of a mode</a:t>
            </a:r>
          </a:p>
          <a:p>
            <a:pPr>
              <a:buFontTx/>
              <a:buChar char="•"/>
            </a:pPr>
            <a:r>
              <a:rPr lang="en-US" dirty="0"/>
              <a:t>Attraction basin: the region for which all trajectories lead to the same mode</a:t>
            </a:r>
          </a:p>
        </p:txBody>
      </p:sp>
      <p:grpSp>
        <p:nvGrpSpPr>
          <p:cNvPr id="30723" name="Group 32"/>
          <p:cNvGrpSpPr>
            <a:grpSpLocks/>
          </p:cNvGrpSpPr>
          <p:nvPr/>
        </p:nvGrpSpPr>
        <p:grpSpPr bwMode="auto">
          <a:xfrm>
            <a:off x="1981200" y="3048000"/>
            <a:ext cx="5257800" cy="3057525"/>
            <a:chOff x="1776" y="1965"/>
            <a:chExt cx="2064" cy="1200"/>
          </a:xfrm>
        </p:grpSpPr>
        <p:grpSp>
          <p:nvGrpSpPr>
            <p:cNvPr id="30726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30747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8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727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30745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pic>
            <p:nvPicPr>
              <p:cNvPr id="30746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728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29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0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1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2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3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4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5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6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7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8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39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0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1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2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3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744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0724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</a:t>
            </a:r>
          </a:p>
        </p:txBody>
      </p:sp>
      <p:sp>
        <p:nvSpPr>
          <p:cNvPr id="30725" name="Rectangle 3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Slide by Y. Ukrainitz &amp; B. Sarel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763000" cy="2590800"/>
          </a:xfrm>
        </p:spPr>
        <p:txBody>
          <a:bodyPr/>
          <a:lstStyle/>
          <a:p>
            <a:pPr marL="533400" indent="-533400">
              <a:buFontTx/>
              <a:buChar char="•"/>
            </a:pPr>
            <a:r>
              <a:rPr lang="en-US" sz="2400" dirty="0"/>
              <a:t>Find features (color, gradients, texture, etc)</a:t>
            </a:r>
          </a:p>
          <a:p>
            <a:pPr marL="533400" indent="-533400">
              <a:buFontTx/>
              <a:buChar char="•"/>
            </a:pPr>
            <a:r>
              <a:rPr lang="en-US" sz="2400" dirty="0"/>
              <a:t>Initialize windows at individual feature points</a:t>
            </a:r>
          </a:p>
          <a:p>
            <a:pPr marL="533400" indent="-533400">
              <a:buFontTx/>
              <a:buChar char="•"/>
            </a:pPr>
            <a:r>
              <a:rPr lang="en-US" sz="2400" dirty="0"/>
              <a:t>Perform mean shift for each window until convergence</a:t>
            </a:r>
          </a:p>
          <a:p>
            <a:pPr marL="533400" indent="-533400">
              <a:buFontTx/>
              <a:buChar char="•"/>
            </a:pPr>
            <a:r>
              <a:rPr lang="en-US" sz="2400" dirty="0"/>
              <a:t>Merge windows that end up near the same “peak” or mode</a:t>
            </a:r>
          </a:p>
          <a:p>
            <a:pPr marL="533400" indent="-533400">
              <a:buFontTx/>
              <a:buChar char="•"/>
            </a:pPr>
            <a:endParaRPr lang="en-US" sz="2400" dirty="0"/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clustering/segmentation</a:t>
            </a:r>
          </a:p>
        </p:txBody>
      </p:sp>
      <p:pic>
        <p:nvPicPr>
          <p:cNvPr id="317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8"/>
          <a:stretch>
            <a:fillRect/>
          </a:stretch>
        </p:blipFill>
        <p:spPr bwMode="auto">
          <a:xfrm>
            <a:off x="4054475" y="2660650"/>
            <a:ext cx="4937125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4" b="13559"/>
          <a:stretch>
            <a:fillRect/>
          </a:stretch>
        </p:blipFill>
        <p:spPr bwMode="auto">
          <a:xfrm>
            <a:off x="161925" y="3194050"/>
            <a:ext cx="3876675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6004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0255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9906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6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614737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914400" y="6110287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http://www.caip.rutgers.edu/~comanici/MSPAMI/msPamiResults.html</a:t>
            </a:r>
          </a:p>
        </p:txBody>
      </p:sp>
      <p:sp>
        <p:nvSpPr>
          <p:cNvPr id="327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segmentation results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A64D03-3B02-4CBB-A9D0-577CA08EC03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49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 txBox="1">
            <a:spLocks noChangeArrowheads="1"/>
          </p:cNvSpPr>
          <p:nvPr/>
        </p:nvSpPr>
        <p:spPr bwMode="auto">
          <a:xfrm>
            <a:off x="755576" y="80628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/>
              <a:t>Mean shift segmentation results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24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Mean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3317"/>
            <a:ext cx="8229600" cy="4525963"/>
          </a:xfrm>
        </p:spPr>
        <p:txBody>
          <a:bodyPr/>
          <a:lstStyle/>
          <a:p>
            <a:pPr eaLnBrk="1" hangingPunct="1"/>
            <a:r>
              <a:rPr lang="en-US" u="sng" dirty="0"/>
              <a:t>Pros</a:t>
            </a:r>
            <a:r>
              <a:rPr lang="en-US" dirty="0"/>
              <a:t>:</a:t>
            </a:r>
          </a:p>
          <a:p>
            <a:pPr lvl="1" eaLnBrk="1" hangingPunct="1"/>
            <a:r>
              <a:rPr lang="en-US" sz="2400" dirty="0"/>
              <a:t>Does not assume shape on clusters</a:t>
            </a:r>
          </a:p>
          <a:p>
            <a:pPr lvl="1" eaLnBrk="1" hangingPunct="1"/>
            <a:r>
              <a:rPr lang="en-US" sz="2400" dirty="0"/>
              <a:t>One parameter choice (window size)</a:t>
            </a:r>
          </a:p>
          <a:p>
            <a:pPr lvl="1" eaLnBrk="1" hangingPunct="1"/>
            <a:r>
              <a:rPr lang="en-US" sz="2400" dirty="0"/>
              <a:t>Generic technique</a:t>
            </a:r>
          </a:p>
          <a:p>
            <a:pPr lvl="1" eaLnBrk="1" hangingPunct="1"/>
            <a:r>
              <a:rPr lang="en-US" sz="2400" dirty="0"/>
              <a:t>Find multiple modes</a:t>
            </a:r>
          </a:p>
          <a:p>
            <a:pPr eaLnBrk="1" hangingPunct="1"/>
            <a:r>
              <a:rPr lang="en-US" u="sng" dirty="0"/>
              <a:t>Cons</a:t>
            </a:r>
            <a:r>
              <a:rPr lang="en-US" dirty="0"/>
              <a:t>:</a:t>
            </a:r>
          </a:p>
          <a:p>
            <a:pPr lvl="1" eaLnBrk="1" hangingPunct="1"/>
            <a:r>
              <a:rPr lang="en-US" sz="2400" dirty="0"/>
              <a:t>Selection of window size</a:t>
            </a:r>
          </a:p>
          <a:p>
            <a:pPr lvl="1" eaLnBrk="1" hangingPunct="1"/>
            <a:r>
              <a:rPr lang="en-US" sz="2400" dirty="0"/>
              <a:t>Does not scale well with dimension of feature space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BF7AA1-036F-43AA-99CC-D7DC9D7664E0}" type="slidenum">
              <a:rPr lang="x-none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2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66</a:t>
            </a:fld>
            <a:endParaRPr lang="en-US" sz="1400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134042-C103-8643-BEAC-F0D2D5041C9E}"/>
              </a:ext>
            </a:extLst>
          </p:cNvPr>
          <p:cNvSpPr/>
          <p:nvPr/>
        </p:nvSpPr>
        <p:spPr>
          <a:xfrm>
            <a:off x="1866900" y="2971800"/>
            <a:ext cx="5410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311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59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60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2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q</a:t>
            </a:r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5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6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7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8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69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1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72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Images as graphs</a:t>
            </a:r>
          </a:p>
        </p:txBody>
      </p:sp>
      <p:sp>
        <p:nvSpPr>
          <p:cNvPr id="70673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76200" y="3810000"/>
            <a:ext cx="8839200" cy="2590800"/>
          </a:xfrm>
        </p:spPr>
        <p:txBody>
          <a:bodyPr/>
          <a:lstStyle/>
          <a:p>
            <a:pPr eaLnBrk="1" hangingPunct="1"/>
            <a:r>
              <a:rPr lang="en-US" i="1" dirty="0"/>
              <a:t>Fully-connected</a:t>
            </a:r>
            <a:r>
              <a:rPr lang="en-US" dirty="0"/>
              <a:t> graph</a:t>
            </a:r>
          </a:p>
          <a:p>
            <a:pPr lvl="1" eaLnBrk="1" hangingPunct="1"/>
            <a:r>
              <a:rPr lang="en-US" dirty="0"/>
              <a:t>node (vertex) for every pixel</a:t>
            </a:r>
          </a:p>
          <a:p>
            <a:pPr lvl="1" eaLnBrk="1" hangingPunct="1"/>
            <a:r>
              <a:rPr lang="en-US" dirty="0"/>
              <a:t>link between </a:t>
            </a:r>
            <a:r>
              <a:rPr lang="en-US" i="1" dirty="0"/>
              <a:t>every</a:t>
            </a:r>
            <a:r>
              <a:rPr lang="en-US" dirty="0"/>
              <a:t> pair of pixels, </a:t>
            </a:r>
            <a:r>
              <a:rPr lang="en-US" b="1" dirty="0" err="1">
                <a:solidFill>
                  <a:schemeClr val="folHlink"/>
                </a:solidFill>
              </a:rPr>
              <a:t>p</a:t>
            </a:r>
            <a:r>
              <a:rPr lang="en-US" dirty="0" err="1"/>
              <a:t>,</a:t>
            </a:r>
            <a:r>
              <a:rPr lang="en-US" b="1" dirty="0" err="1">
                <a:solidFill>
                  <a:schemeClr val="folHlink"/>
                </a:solidFill>
              </a:rPr>
              <a:t>q</a:t>
            </a:r>
            <a:endParaRPr lang="en-US" b="1" dirty="0">
              <a:solidFill>
                <a:schemeClr val="folHlink"/>
              </a:solidFill>
            </a:endParaRPr>
          </a:p>
          <a:p>
            <a:pPr lvl="1" eaLnBrk="1" hangingPunct="1"/>
            <a:r>
              <a:rPr lang="en-US" dirty="0"/>
              <a:t>affinity weight </a:t>
            </a:r>
            <a:r>
              <a:rPr lang="en-US" b="1" dirty="0" err="1">
                <a:solidFill>
                  <a:srgbClr val="FF0000"/>
                </a:solidFill>
              </a:rPr>
              <a:t>w</a:t>
            </a:r>
            <a:r>
              <a:rPr lang="en-US" b="1" baseline="-25000" dirty="0" err="1">
                <a:solidFill>
                  <a:srgbClr val="FF0000"/>
                </a:solidFill>
              </a:rPr>
              <a:t>pq</a:t>
            </a:r>
            <a:r>
              <a:rPr lang="en-US" dirty="0"/>
              <a:t> for each link (edge)</a:t>
            </a:r>
          </a:p>
          <a:p>
            <a:pPr lvl="2" eaLnBrk="1" hangingPunct="1"/>
            <a:r>
              <a:rPr lang="en-US" b="1" dirty="0" err="1">
                <a:solidFill>
                  <a:srgbClr val="FF0000"/>
                </a:solidFill>
              </a:rPr>
              <a:t>w</a:t>
            </a:r>
            <a:r>
              <a:rPr lang="en-US" b="1" baseline="-25000" dirty="0" err="1">
                <a:solidFill>
                  <a:srgbClr val="FF0000"/>
                </a:solidFill>
              </a:rPr>
              <a:t>pq</a:t>
            </a:r>
            <a:r>
              <a:rPr lang="en-US" dirty="0"/>
              <a:t> measures </a:t>
            </a:r>
            <a:r>
              <a:rPr lang="en-US" i="1" dirty="0"/>
              <a:t>similarity</a:t>
            </a:r>
          </a:p>
          <a:p>
            <a:pPr lvl="3" eaLnBrk="1" hangingPunct="1"/>
            <a:r>
              <a:rPr lang="en-US" dirty="0"/>
              <a:t>similarity is </a:t>
            </a:r>
            <a:r>
              <a:rPr lang="en-US" i="1" dirty="0"/>
              <a:t>inversely proportional</a:t>
            </a:r>
            <a:r>
              <a:rPr lang="en-US" dirty="0"/>
              <a:t> to difference (</a:t>
            </a:r>
            <a:r>
              <a:rPr lang="en-US" dirty="0" err="1"/>
              <a:t>color+position</a:t>
            </a:r>
            <a:r>
              <a:rPr lang="en-US" dirty="0"/>
              <a:t>…)</a:t>
            </a:r>
          </a:p>
        </p:txBody>
      </p:sp>
      <p:sp>
        <p:nvSpPr>
          <p:cNvPr id="70674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5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6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7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8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79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0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1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2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83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p</a:t>
            </a:r>
          </a:p>
        </p:txBody>
      </p:sp>
      <p:sp>
        <p:nvSpPr>
          <p:cNvPr id="70684" name="Text Box 28"/>
          <p:cNvSpPr txBox="1">
            <a:spLocks noChangeArrowheads="1"/>
          </p:cNvSpPr>
          <p:nvPr/>
        </p:nvSpPr>
        <p:spPr bwMode="auto">
          <a:xfrm>
            <a:off x="2895600" y="1965325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w</a:t>
            </a:r>
            <a:r>
              <a:rPr lang="en-US" sz="2000" b="1" kern="1200" baseline="-250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pq</a:t>
            </a:r>
          </a:p>
        </p:txBody>
      </p:sp>
      <p:sp>
        <p:nvSpPr>
          <p:cNvPr id="70685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6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7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8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89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0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1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2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3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4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5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6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7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0698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699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70700" name="Picture 44" descr="tiger_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133475"/>
            <a:ext cx="25336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962650" y="2200275"/>
            <a:ext cx="457200" cy="533400"/>
            <a:chOff x="2592" y="1488"/>
            <a:chExt cx="288" cy="336"/>
          </a:xfrm>
        </p:grpSpPr>
        <p:sp>
          <p:nvSpPr>
            <p:cNvPr id="70704" name="Rectangle 46"/>
            <p:cNvSpPr>
              <a:spLocks noChangeArrowheads="1"/>
            </p:cNvSpPr>
            <p:nvPr/>
          </p:nvSpPr>
          <p:spPr bwMode="auto">
            <a:xfrm>
              <a:off x="2592" y="1776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0705" name="Rectangle 47"/>
            <p:cNvSpPr>
              <a:spLocks noChangeArrowheads="1"/>
            </p:cNvSpPr>
            <p:nvPr/>
          </p:nvSpPr>
          <p:spPr bwMode="auto">
            <a:xfrm>
              <a:off x="2832" y="1488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0706" name="AutoShape 48"/>
            <p:cNvCxnSpPr>
              <a:cxnSpLocks noChangeShapeType="1"/>
              <a:stCxn id="70704" idx="0"/>
              <a:endCxn id="70705" idx="1"/>
            </p:cNvCxnSpPr>
            <p:nvPr/>
          </p:nvCxnSpPr>
          <p:spPr bwMode="auto">
            <a:xfrm flipV="1">
              <a:off x="2616" y="1512"/>
              <a:ext cx="216" cy="264"/>
            </a:xfrm>
            <a:prstGeom prst="straightConnector1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</p:cxnSp>
      </p:grpSp>
      <p:sp>
        <p:nvSpPr>
          <p:cNvPr id="70702" name="Text Box 49"/>
          <p:cNvSpPr txBox="1">
            <a:spLocks noChangeArrowheads="1"/>
          </p:cNvSpPr>
          <p:nvPr/>
        </p:nvSpPr>
        <p:spPr bwMode="auto">
          <a:xfrm>
            <a:off x="6115050" y="2286000"/>
            <a:ext cx="609600" cy="4619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400" kern="1200">
                <a:solidFill>
                  <a:srgbClr val="FFFF00"/>
                </a:solidFill>
                <a:latin typeface="Comic Sans MS" pitchFamily="66" charset="0"/>
                <a:ea typeface="+mn-ea"/>
                <a:cs typeface="+mn-cs"/>
              </a:rPr>
              <a:t>w</a:t>
            </a:r>
            <a:endParaRPr lang="en-US" kern="1200">
              <a:solidFill>
                <a:srgbClr val="FFFF00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70703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00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3" grpId="0" build="p" bldLvl="3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Measuring affinity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457200" y="1311246"/>
            <a:ext cx="8229600" cy="4525963"/>
          </a:xfrm>
        </p:spPr>
        <p:txBody>
          <a:bodyPr/>
          <a:lstStyle/>
          <a:p>
            <a:pPr eaLnBrk="1" hangingPunct="1"/>
            <a:r>
              <a:rPr lang="en-US"/>
              <a:t>One possibility: 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/>
          <a:srcRect l="21718" t="51479" r="60997" b="43652"/>
          <a:stretch>
            <a:fillRect/>
          </a:stretch>
        </p:blipFill>
        <p:spPr bwMode="auto">
          <a:xfrm>
            <a:off x="2362200" y="2225646"/>
            <a:ext cx="44196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2400" y="3444846"/>
            <a:ext cx="28194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Small sigma: group only nearby points</a:t>
            </a:r>
          </a:p>
        </p:txBody>
      </p:sp>
      <p:pic>
        <p:nvPicPr>
          <p:cNvPr id="110596" name="Picture 4" descr="C:\DOCUME~1\grauman\LOCALS~1\Temp\_TSE6.tmp\_TS17A9.tmp\affinity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368646"/>
            <a:ext cx="35052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2209800" y="4054446"/>
            <a:ext cx="1295400" cy="1219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5400000">
            <a:off x="6134100" y="3787746"/>
            <a:ext cx="5334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705600" y="3444846"/>
            <a:ext cx="23622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Large sigma: group distant points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80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poi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Example: weighted graphs</a:t>
            </a:r>
          </a:p>
        </p:txBody>
      </p: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560294" y="6027003"/>
            <a:ext cx="6629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Dimension of data points :  d = 2</a:t>
            </a:r>
          </a:p>
          <a:p>
            <a:pPr eaLnBrk="0" fontAlgn="base" hangingPunct="0"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Number of data points : N = 4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0" y="1916538"/>
            <a:ext cx="38862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Suppose we have a 4-pixel image </a:t>
            </a:r>
          </a:p>
          <a:p>
            <a:pPr marL="0" indent="0" eaLnBrk="1" hangingPunct="1">
              <a:buNone/>
            </a:pPr>
            <a:r>
              <a:rPr lang="en-US" sz="2800" dirty="0"/>
              <a:t>    (i.e., a 2 x 2 matrix)</a:t>
            </a:r>
          </a:p>
          <a:p>
            <a:pPr marL="0" indent="0" eaLnBrk="1" hangingPunct="1">
              <a:buNone/>
            </a:pPr>
            <a:endParaRPr lang="en-US" sz="2800" dirty="0"/>
          </a:p>
          <a:p>
            <a:pPr eaLnBrk="1" hangingPunct="1"/>
            <a:r>
              <a:rPr lang="en-US" sz="2800" dirty="0"/>
              <a:t>Each pixel described by 2 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00" y="5029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dimension 1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415533" y="29395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dimension 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23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Grouping in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128713"/>
            <a:ext cx="8229600" cy="4525962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dirty="0"/>
              <a:t>Goals:</a:t>
            </a:r>
          </a:p>
          <a:p>
            <a:pPr lvl="1" eaLnBrk="1" hangingPunct="1"/>
            <a:r>
              <a:rPr lang="en-US" sz="2400" dirty="0"/>
              <a:t>Gather features that belong together</a:t>
            </a:r>
          </a:p>
          <a:p>
            <a:pPr lvl="1" eaLnBrk="1" hangingPunct="1"/>
            <a:r>
              <a:rPr lang="en-US" sz="2400" dirty="0"/>
              <a:t>Obtain an intermediate representation that compactly describes key image (video) parts</a:t>
            </a:r>
          </a:p>
          <a:p>
            <a:pPr eaLnBrk="1" hangingPunct="1"/>
            <a:endParaRPr lang="en-US" sz="800" dirty="0"/>
          </a:p>
          <a:p>
            <a:pPr eaLnBrk="1" hangingPunct="1"/>
            <a:r>
              <a:rPr lang="en-US" sz="2800" dirty="0"/>
              <a:t>Top down vs. bottom up </a:t>
            </a:r>
            <a:r>
              <a:rPr lang="en-US" sz="2800" dirty="0">
                <a:solidFill>
                  <a:schemeClr val="accent6"/>
                </a:solidFill>
              </a:rPr>
              <a:t>segmentation</a:t>
            </a:r>
          </a:p>
          <a:p>
            <a:pPr lvl="1" eaLnBrk="1" hangingPunct="1"/>
            <a:r>
              <a:rPr lang="en-US" sz="2400" dirty="0"/>
              <a:t>Top down: pixels belong together because they are from the same object</a:t>
            </a:r>
          </a:p>
          <a:p>
            <a:pPr lvl="1" eaLnBrk="1" hangingPunct="1"/>
            <a:r>
              <a:rPr lang="en-US" sz="2400" dirty="0"/>
              <a:t>Bottom up: pixels belong together because they look similar</a:t>
            </a:r>
          </a:p>
          <a:p>
            <a:pPr lvl="1" eaLnBrk="1" hangingPunct="1"/>
            <a:endParaRPr lang="en-US" sz="800" dirty="0"/>
          </a:p>
          <a:p>
            <a:pPr eaLnBrk="1" hangingPunct="1"/>
            <a:r>
              <a:rPr lang="en-US" sz="2800" dirty="0"/>
              <a:t>Hard to measure success</a:t>
            </a:r>
          </a:p>
          <a:p>
            <a:pPr lvl="1" eaLnBrk="1" hangingPunct="1"/>
            <a:r>
              <a:rPr lang="en-US" sz="2400" dirty="0"/>
              <a:t>What is interesting depends on the application.</a:t>
            </a:r>
          </a:p>
          <a:p>
            <a:pPr eaLnBrk="1" hangingPunct="1"/>
            <a:endParaRPr lang="en-US" sz="2800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5302" y="4696618"/>
            <a:ext cx="7704137" cy="9128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762000" y="5181600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for </a:t>
            </a:r>
            <a:r>
              <a:rPr lang="en-US" sz="2000" b="1" dirty="0" err="1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		D(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 = ||x</a:t>
            </a:r>
            <a:r>
              <a:rPr lang="en-US" sz="2000" b="1" baseline="-25000" dirty="0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- </a:t>
            </a:r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j</a:t>
            </a:r>
            <a:r>
              <a:rPr lang="en-US" sz="2000" b="1" dirty="0">
                <a:solidFill>
                  <a:srgbClr val="000000"/>
                </a:solidFill>
              </a:rPr>
              <a:t>||</a:t>
            </a:r>
            <a:r>
              <a:rPr lang="en-US" sz="2000" b="1" baseline="30000" dirty="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end</a:t>
            </a:r>
          </a:p>
        </p:txBody>
      </p:sp>
      <p:grpSp>
        <p:nvGrpSpPr>
          <p:cNvPr id="30725" name="Group 12"/>
          <p:cNvGrpSpPr>
            <a:grpSpLocks/>
          </p:cNvGrpSpPr>
          <p:nvPr/>
        </p:nvGrpSpPr>
        <p:grpSpPr bwMode="auto">
          <a:xfrm>
            <a:off x="-304800" y="1219200"/>
            <a:ext cx="5334000" cy="4000500"/>
            <a:chOff x="0" y="816"/>
            <a:chExt cx="3360" cy="2520"/>
          </a:xfrm>
        </p:grpSpPr>
        <p:pic>
          <p:nvPicPr>
            <p:cNvPr id="30736" name="Picture 5" descr="raysfromx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16"/>
              <a:ext cx="3360" cy="2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7" name="Text Box 7"/>
            <p:cNvSpPr txBox="1">
              <a:spLocks noChangeArrowheads="1"/>
            </p:cNvSpPr>
            <p:nvPr/>
          </p:nvSpPr>
          <p:spPr bwMode="auto">
            <a:xfrm>
              <a:off x="2592" y="175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</a:rPr>
                <a:t>0.24</a:t>
              </a:r>
            </a:p>
          </p:txBody>
        </p:sp>
        <p:sp>
          <p:nvSpPr>
            <p:cNvPr id="30738" name="Text Box 8"/>
            <p:cNvSpPr txBox="1">
              <a:spLocks noChangeArrowheads="1"/>
            </p:cNvSpPr>
            <p:nvPr/>
          </p:nvSpPr>
          <p:spPr bwMode="auto">
            <a:xfrm>
              <a:off x="2304" y="993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</a:rPr>
                <a:t>0.01</a:t>
              </a:r>
            </a:p>
          </p:txBody>
        </p:sp>
        <p:sp>
          <p:nvSpPr>
            <p:cNvPr id="30739" name="Text Box 9"/>
            <p:cNvSpPr txBox="1">
              <a:spLocks noChangeArrowheads="1"/>
            </p:cNvSpPr>
            <p:nvPr/>
          </p:nvSpPr>
          <p:spPr bwMode="auto">
            <a:xfrm>
              <a:off x="1200" y="1896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</a:rPr>
                <a:t>0.47</a:t>
              </a:r>
            </a:p>
          </p:txBody>
        </p:sp>
      </p:grpSp>
      <p:pic>
        <p:nvPicPr>
          <p:cNvPr id="49162" name="Picture 10" descr="distancem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55626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52578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4800600" y="1828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D(1,:)=</a:t>
            </a:r>
          </a:p>
        </p:txBody>
      </p:sp>
      <p:sp>
        <p:nvSpPr>
          <p:cNvPr id="30729" name="Rectangle 14"/>
          <p:cNvSpPr>
            <a:spLocks noChangeArrowheads="1"/>
          </p:cNvSpPr>
          <p:nvPr/>
        </p:nvSpPr>
        <p:spPr bwMode="auto">
          <a:xfrm>
            <a:off x="64770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9167" name="Text Box 15"/>
          <p:cNvSpPr txBox="1">
            <a:spLocks noChangeArrowheads="1"/>
          </p:cNvSpPr>
          <p:nvPr/>
        </p:nvSpPr>
        <p:spPr bwMode="auto">
          <a:xfrm rot="2783831">
            <a:off x="5326857" y="1226343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D(:,1)=</a:t>
            </a:r>
          </a:p>
        </p:txBody>
      </p:sp>
      <p:sp>
        <p:nvSpPr>
          <p:cNvPr id="49169" name="Text Box 17"/>
          <p:cNvSpPr txBox="1">
            <a:spLocks noChangeArrowheads="1"/>
          </p:cNvSpPr>
          <p:nvPr/>
        </p:nvSpPr>
        <p:spPr bwMode="auto">
          <a:xfrm>
            <a:off x="6553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0.24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49170" name="Text Box 18"/>
          <p:cNvSpPr txBox="1">
            <a:spLocks noChangeArrowheads="1"/>
          </p:cNvSpPr>
          <p:nvPr/>
        </p:nvSpPr>
        <p:spPr bwMode="auto">
          <a:xfrm>
            <a:off x="74676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0.01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83058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0.47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5791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(0)</a:t>
            </a:r>
            <a:endParaRPr lang="en-US" b="1" baseline="30000">
              <a:solidFill>
                <a:srgbClr val="FFFFFF"/>
              </a:solidFill>
            </a:endParaRPr>
          </a:p>
        </p:txBody>
      </p:sp>
      <p:pic>
        <p:nvPicPr>
          <p:cNvPr id="49173" name="Picture 21" descr="poi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Example: weighted graphs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6700" y="1086533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the distance matrix: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7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3" grpId="0" animBg="1"/>
      <p:bldP spid="49165" grpId="0"/>
      <p:bldP spid="49167" grpId="0"/>
      <p:bldP spid="49167" grpId="1"/>
      <p:bldP spid="49169" grpId="0"/>
      <p:bldP spid="49170" grpId="0"/>
      <p:bldP spid="49171" grpId="0"/>
      <p:bldP spid="4917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762000" y="5181600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	D(i,j) = ||x</a:t>
            </a:r>
            <a:r>
              <a:rPr lang="en-US" sz="2000" b="1" baseline="-25000">
                <a:solidFill>
                  <a:srgbClr val="000000"/>
                </a:solidFill>
              </a:rPr>
              <a:t>i</a:t>
            </a:r>
            <a:r>
              <a:rPr lang="en-US" sz="2000" b="1">
                <a:solidFill>
                  <a:srgbClr val="000000"/>
                </a:solidFill>
              </a:rPr>
              <a:t>- x</a:t>
            </a:r>
            <a:r>
              <a:rPr lang="en-US" sz="2000" b="1" baseline="-25000">
                <a:solidFill>
                  <a:srgbClr val="000000"/>
                </a:solidFill>
              </a:rPr>
              <a:t>j</a:t>
            </a:r>
            <a:r>
              <a:rPr lang="en-US" sz="2000" b="1">
                <a:solidFill>
                  <a:srgbClr val="000000"/>
                </a:solidFill>
              </a:rPr>
              <a:t>||</a:t>
            </a:r>
            <a:r>
              <a:rPr lang="en-US" sz="2000" b="1" baseline="3000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end</a:t>
            </a:r>
          </a:p>
        </p:txBody>
      </p:sp>
      <p:pic>
        <p:nvPicPr>
          <p:cNvPr id="55306" name="Picture 10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55626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5257800" y="2438400"/>
            <a:ext cx="3886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4800600" y="1828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D(1,:)=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5562600" y="3276600"/>
            <a:ext cx="35052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1753" name="Text Box 14"/>
          <p:cNvSpPr txBox="1">
            <a:spLocks noChangeArrowheads="1"/>
          </p:cNvSpPr>
          <p:nvPr/>
        </p:nvSpPr>
        <p:spPr bwMode="auto">
          <a:xfrm rot="2783831">
            <a:off x="5326857" y="1226343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D(:,1)=</a:t>
            </a:r>
          </a:p>
        </p:txBody>
      </p:sp>
      <p:sp>
        <p:nvSpPr>
          <p:cNvPr id="55311" name="Text Box 15"/>
          <p:cNvSpPr txBox="1">
            <a:spLocks noChangeArrowheads="1"/>
          </p:cNvSpPr>
          <p:nvPr/>
        </p:nvSpPr>
        <p:spPr bwMode="auto">
          <a:xfrm>
            <a:off x="6553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0.24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74676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0.01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55313" name="Text Box 17"/>
          <p:cNvSpPr txBox="1">
            <a:spLocks noChangeArrowheads="1"/>
          </p:cNvSpPr>
          <p:nvPr/>
        </p:nvSpPr>
        <p:spPr bwMode="auto">
          <a:xfrm>
            <a:off x="83058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0.47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55314" name="Text Box 18"/>
          <p:cNvSpPr txBox="1">
            <a:spLocks noChangeArrowheads="1"/>
          </p:cNvSpPr>
          <p:nvPr/>
        </p:nvSpPr>
        <p:spPr bwMode="auto">
          <a:xfrm>
            <a:off x="5791200" y="1843088"/>
            <a:ext cx="152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(0)</a:t>
            </a:r>
            <a:endParaRPr lang="en-US" b="1" baseline="30000">
              <a:solidFill>
                <a:srgbClr val="FFFFFF"/>
              </a:solidFill>
            </a:endParaRPr>
          </a:p>
        </p:txBody>
      </p:sp>
      <p:pic>
        <p:nvPicPr>
          <p:cNvPr id="31758" name="Picture 20" descr="raysfromx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9" name="Text Box 21"/>
          <p:cNvSpPr txBox="1">
            <a:spLocks noChangeArrowheads="1"/>
          </p:cNvSpPr>
          <p:nvPr/>
        </p:nvSpPr>
        <p:spPr bwMode="auto">
          <a:xfrm>
            <a:off x="1828800" y="39624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0.15</a:t>
            </a:r>
          </a:p>
        </p:txBody>
      </p:sp>
      <p:sp>
        <p:nvSpPr>
          <p:cNvPr id="31760" name="Text Box 22"/>
          <p:cNvSpPr txBox="1">
            <a:spLocks noChangeArrowheads="1"/>
          </p:cNvSpPr>
          <p:nvPr/>
        </p:nvSpPr>
        <p:spPr bwMode="auto">
          <a:xfrm>
            <a:off x="2971800" y="29718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0.24</a:t>
            </a:r>
          </a:p>
        </p:txBody>
      </p:sp>
      <p:sp>
        <p:nvSpPr>
          <p:cNvPr id="31761" name="Text Box 23"/>
          <p:cNvSpPr txBox="1">
            <a:spLocks noChangeArrowheads="1"/>
          </p:cNvSpPr>
          <p:nvPr/>
        </p:nvSpPr>
        <p:spPr bwMode="auto">
          <a:xfrm>
            <a:off x="3886200" y="2376488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0.29</a:t>
            </a:r>
          </a:p>
        </p:txBody>
      </p:sp>
      <p:sp>
        <p:nvSpPr>
          <p:cNvPr id="31762" name="Text Box 24"/>
          <p:cNvSpPr txBox="1">
            <a:spLocks noChangeArrowheads="1"/>
          </p:cNvSpPr>
          <p:nvPr/>
        </p:nvSpPr>
        <p:spPr bwMode="auto">
          <a:xfrm>
            <a:off x="64770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(0)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3" name="Text Box 25"/>
          <p:cNvSpPr txBox="1">
            <a:spLocks noChangeArrowheads="1"/>
          </p:cNvSpPr>
          <p:nvPr/>
        </p:nvSpPr>
        <p:spPr bwMode="auto">
          <a:xfrm>
            <a:off x="73914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0.29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4" name="Text Box 26"/>
          <p:cNvSpPr txBox="1">
            <a:spLocks noChangeArrowheads="1"/>
          </p:cNvSpPr>
          <p:nvPr/>
        </p:nvSpPr>
        <p:spPr bwMode="auto">
          <a:xfrm>
            <a:off x="82296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0.15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5" name="Text Box 27"/>
          <p:cNvSpPr txBox="1">
            <a:spLocks noChangeArrowheads="1"/>
          </p:cNvSpPr>
          <p:nvPr/>
        </p:nvSpPr>
        <p:spPr bwMode="auto">
          <a:xfrm>
            <a:off x="5715000" y="259080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</a:rPr>
              <a:t>0.24</a:t>
            </a:r>
            <a:endParaRPr lang="en-US" b="1" baseline="30000">
              <a:solidFill>
                <a:srgbClr val="FFFFFF"/>
              </a:solidFill>
            </a:endParaRPr>
          </a:p>
        </p:txBody>
      </p:sp>
      <p:sp>
        <p:nvSpPr>
          <p:cNvPr id="31766" name="Rectangle 28"/>
          <p:cNvSpPr>
            <a:spLocks noChangeArrowheads="1"/>
          </p:cNvSpPr>
          <p:nvPr/>
        </p:nvSpPr>
        <p:spPr bwMode="auto">
          <a:xfrm>
            <a:off x="7315200" y="3276600"/>
            <a:ext cx="1828800" cy="213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Example: weighted graphs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6700" y="1086533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the distance matrix: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26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/>
      <p:bldP spid="55309" grpId="0" animBg="1"/>
      <p:bldP spid="55311" grpId="0"/>
      <p:bldP spid="55312" grpId="0"/>
      <p:bldP spid="55313" grpId="0"/>
      <p:bldP spid="553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2772" name="Picture 9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54102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10" descr="fullycon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762000" y="5181600"/>
            <a:ext cx="6629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	D(i,j) = ||x</a:t>
            </a:r>
            <a:r>
              <a:rPr lang="en-US" sz="2000" b="1" baseline="-25000">
                <a:solidFill>
                  <a:srgbClr val="000000"/>
                </a:solidFill>
              </a:rPr>
              <a:t>i</a:t>
            </a:r>
            <a:r>
              <a:rPr lang="en-US" sz="2000" b="1">
                <a:solidFill>
                  <a:srgbClr val="000000"/>
                </a:solidFill>
              </a:rPr>
              <a:t>- x</a:t>
            </a:r>
            <a:r>
              <a:rPr lang="en-US" sz="2000" b="1" baseline="-25000">
                <a:solidFill>
                  <a:srgbClr val="000000"/>
                </a:solidFill>
              </a:rPr>
              <a:t>j</a:t>
            </a:r>
            <a:r>
              <a:rPr lang="en-US" sz="2000" b="1">
                <a:solidFill>
                  <a:srgbClr val="000000"/>
                </a:solidFill>
              </a:rPr>
              <a:t>||</a:t>
            </a:r>
            <a:r>
              <a:rPr lang="en-US" sz="2000" b="1" baseline="3000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	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32775" name="Text Box 11"/>
          <p:cNvSpPr txBox="1">
            <a:spLocks noChangeArrowheads="1"/>
          </p:cNvSpPr>
          <p:nvPr/>
        </p:nvSpPr>
        <p:spPr bwMode="auto">
          <a:xfrm>
            <a:off x="7543800" y="51054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N x N matrix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Example: weighted graphs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00" y="1086533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the distance matrix: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022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4820" name="Picture 5" descr="distancem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152400" y="1524000"/>
            <a:ext cx="3581400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7" descr="affinitiessigma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r="7143" b="6667"/>
          <a:stretch>
            <a:fillRect/>
          </a:stretch>
        </p:blipFill>
        <p:spPr bwMode="auto">
          <a:xfrm>
            <a:off x="5181600" y="1371600"/>
            <a:ext cx="3581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8"/>
          <p:cNvSpPr txBox="1">
            <a:spLocks noChangeArrowheads="1"/>
          </p:cNvSpPr>
          <p:nvPr/>
        </p:nvSpPr>
        <p:spPr bwMode="auto">
          <a:xfrm>
            <a:off x="0" y="5181600"/>
            <a:ext cx="3810000" cy="162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for j=1:N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   D(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 = ||x</a:t>
            </a:r>
            <a:r>
              <a:rPr lang="en-US" sz="2000" b="1" baseline="-25000" dirty="0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- </a:t>
            </a:r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j</a:t>
            </a:r>
            <a:r>
              <a:rPr lang="en-US" sz="2000" b="1" dirty="0">
                <a:solidFill>
                  <a:srgbClr val="000000"/>
                </a:solidFill>
              </a:rPr>
              <a:t>||</a:t>
            </a:r>
            <a:r>
              <a:rPr lang="en-US" sz="2000" b="1" baseline="30000" dirty="0">
                <a:solidFill>
                  <a:srgbClr val="000000"/>
                </a:solidFill>
              </a:rPr>
              <a:t>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4419600" y="5029200"/>
            <a:ext cx="4648200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for i=1:N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for j=i+1:N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    A(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 = </a:t>
            </a:r>
            <a:r>
              <a:rPr lang="en-US" sz="2000" b="1" dirty="0" err="1">
                <a:solidFill>
                  <a:srgbClr val="000000"/>
                </a:solidFill>
              </a:rPr>
              <a:t>exp</a:t>
            </a:r>
            <a:r>
              <a:rPr lang="en-US" sz="2000" b="1" dirty="0">
                <a:solidFill>
                  <a:srgbClr val="000000"/>
                </a:solidFill>
              </a:rPr>
              <a:t>(-1/(2*</a:t>
            </a:r>
            <a:r>
              <a:rPr lang="el-GR" sz="2000" b="1" dirty="0">
                <a:solidFill>
                  <a:srgbClr val="000000"/>
                </a:solidFill>
                <a:cs typeface="Arial" charset="0"/>
              </a:rPr>
              <a:t>σ</a:t>
            </a:r>
            <a:r>
              <a:rPr lang="en-US" sz="2000" b="1" dirty="0">
                <a:solidFill>
                  <a:srgbClr val="000000"/>
                </a:solidFill>
              </a:rPr>
              <a:t>^2)*||x</a:t>
            </a:r>
            <a:r>
              <a:rPr lang="en-US" sz="2000" b="1" baseline="-25000" dirty="0">
                <a:solidFill>
                  <a:srgbClr val="000000"/>
                </a:solidFill>
              </a:rPr>
              <a:t>i</a:t>
            </a:r>
            <a:r>
              <a:rPr lang="en-US" sz="2000" b="1" dirty="0">
                <a:solidFill>
                  <a:srgbClr val="000000"/>
                </a:solidFill>
              </a:rPr>
              <a:t>- </a:t>
            </a:r>
            <a:r>
              <a:rPr lang="en-US" sz="2000" b="1" dirty="0" err="1">
                <a:solidFill>
                  <a:srgbClr val="000000"/>
                </a:solidFill>
              </a:rPr>
              <a:t>x</a:t>
            </a:r>
            <a:r>
              <a:rPr lang="en-US" sz="2000" b="1" baseline="-25000" dirty="0" err="1">
                <a:solidFill>
                  <a:srgbClr val="000000"/>
                </a:solidFill>
              </a:rPr>
              <a:t>j</a:t>
            </a:r>
            <a:r>
              <a:rPr lang="en-US" sz="2000" b="1" dirty="0">
                <a:solidFill>
                  <a:srgbClr val="000000"/>
                </a:solidFill>
              </a:rPr>
              <a:t>||</a:t>
            </a:r>
            <a:r>
              <a:rPr lang="en-US" sz="2000" b="1" baseline="30000" dirty="0">
                <a:solidFill>
                  <a:srgbClr val="000000"/>
                </a:solidFill>
              </a:rPr>
              <a:t>2</a:t>
            </a:r>
            <a:r>
              <a:rPr lang="en-US" sz="2000" b="1" dirty="0">
                <a:solidFill>
                  <a:srgbClr val="000000"/>
                </a:solidFill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    A(</a:t>
            </a:r>
            <a:r>
              <a:rPr lang="en-US" sz="2000" b="1" dirty="0" err="1">
                <a:solidFill>
                  <a:srgbClr val="000000"/>
                </a:solidFill>
              </a:rPr>
              <a:t>j,i</a:t>
            </a:r>
            <a:r>
              <a:rPr lang="en-US" sz="2000" b="1" dirty="0">
                <a:solidFill>
                  <a:srgbClr val="000000"/>
                </a:solidFill>
              </a:rPr>
              <a:t>) = A(</a:t>
            </a:r>
            <a:r>
              <a:rPr lang="en-US" sz="2000" b="1" dirty="0" err="1">
                <a:solidFill>
                  <a:srgbClr val="000000"/>
                </a:solidFill>
              </a:rPr>
              <a:t>i,j</a:t>
            </a:r>
            <a:r>
              <a:rPr lang="en-US" sz="2000" b="1" dirty="0">
                <a:solidFill>
                  <a:srgbClr val="000000"/>
                </a:solidFill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   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end</a:t>
            </a:r>
          </a:p>
        </p:txBody>
      </p:sp>
      <p:sp>
        <p:nvSpPr>
          <p:cNvPr id="34824" name="Text Box 10"/>
          <p:cNvSpPr txBox="1">
            <a:spLocks noChangeArrowheads="1"/>
          </p:cNvSpPr>
          <p:nvPr/>
        </p:nvSpPr>
        <p:spPr bwMode="auto">
          <a:xfrm>
            <a:off x="1600200" y="9144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4825" name="Text Box 11"/>
          <p:cNvSpPr txBox="1">
            <a:spLocks noChangeArrowheads="1"/>
          </p:cNvSpPr>
          <p:nvPr/>
        </p:nvSpPr>
        <p:spPr bwMode="auto">
          <a:xfrm>
            <a:off x="6781800" y="928688"/>
            <a:ext cx="83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1212" name="AutoShape 12"/>
          <p:cNvSpPr>
            <a:spLocks noChangeArrowheads="1"/>
          </p:cNvSpPr>
          <p:nvPr/>
        </p:nvSpPr>
        <p:spPr bwMode="auto">
          <a:xfrm>
            <a:off x="3810000" y="3124200"/>
            <a:ext cx="1219200" cy="304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85800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/>
              <a:t>Distances</a:t>
            </a:r>
            <a:r>
              <a:rPr lang="en-US" sz="2400">
                <a:sym typeface="Wingdings" pitchFamily="2" charset="2"/>
              </a:rPr>
              <a:t></a:t>
            </a:r>
            <a:r>
              <a:rPr lang="en-US" sz="2400"/>
              <a:t>affinities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Example: weighted graphs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1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 animBg="1"/>
      <p:bldP spid="512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affinities_multsigm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22511" r="8960" b="30736"/>
          <a:stretch>
            <a:fillRect/>
          </a:stretch>
        </p:blipFill>
        <p:spPr bwMode="auto">
          <a:xfrm>
            <a:off x="-76200" y="2743200"/>
            <a:ext cx="91408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6" descr="affinities_multsigma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32558" r="22025" b="39069"/>
          <a:stretch>
            <a:fillRect/>
          </a:stretch>
        </p:blipFill>
        <p:spPr bwMode="auto">
          <a:xfrm>
            <a:off x="0" y="4800600"/>
            <a:ext cx="9140825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1444625" y="4648200"/>
            <a:ext cx="617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1295400" y="6629400"/>
            <a:ext cx="640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36872" name="Picture 13" descr="distancem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2" t="5240" r="12675" b="9171"/>
          <a:stretch>
            <a:fillRect/>
          </a:stretch>
        </p:blipFill>
        <p:spPr bwMode="auto">
          <a:xfrm>
            <a:off x="4154487" y="1295400"/>
            <a:ext cx="9906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Text Box 14"/>
          <p:cNvSpPr txBox="1">
            <a:spLocks noChangeArrowheads="1"/>
          </p:cNvSpPr>
          <p:nvPr/>
        </p:nvSpPr>
        <p:spPr bwMode="auto">
          <a:xfrm>
            <a:off x="3468687" y="1524000"/>
            <a:ext cx="83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>
                <a:solidFill>
                  <a:srgbClr val="000000"/>
                </a:solidFill>
              </a:rPr>
              <a:t>D=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52400" y="94129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800" dirty="0"/>
              <a:t>Scale parameter </a:t>
            </a:r>
            <a:r>
              <a:rPr lang="el-GR" sz="3800" dirty="0"/>
              <a:t>σ</a:t>
            </a:r>
            <a:r>
              <a:rPr lang="en-US" sz="3800" dirty="0"/>
              <a:t> affects affinity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4939" y="1331893"/>
            <a:ext cx="2252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Distance matrix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0" y="236220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152400" y="4800600"/>
            <a:ext cx="8686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91353" y="2754406"/>
            <a:ext cx="8686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393950"/>
            <a:ext cx="8229600" cy="43116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/>
              <a:t>Affinity matrix with increasing </a:t>
            </a:r>
            <a:r>
              <a:rPr lang="el-GR" sz="2800" dirty="0"/>
              <a:t>σ</a:t>
            </a:r>
            <a:r>
              <a:rPr lang="en-US" sz="2800" dirty="0"/>
              <a:t>: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5410200" y="6609862"/>
            <a:ext cx="2133600" cy="476250"/>
          </a:xfrm>
        </p:spPr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1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36867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Visualizing a shuffled affinity matrix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5344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800" dirty="0"/>
              <a:t>If we permute the order of the vertices as they are referred to in the affinity matrix, we see different patterns:</a:t>
            </a:r>
          </a:p>
        </p:txBody>
      </p:sp>
      <p:pic>
        <p:nvPicPr>
          <p:cNvPr id="37892" name="Picture 4" descr="matri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6" t="43098" r="44165" b="39394"/>
          <a:stretch>
            <a:fillRect/>
          </a:stretch>
        </p:blipFill>
        <p:spPr bwMode="auto">
          <a:xfrm>
            <a:off x="381000" y="2971800"/>
            <a:ext cx="2590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5" descr="matrix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1" t="45221" r="43546" b="40802"/>
          <a:stretch>
            <a:fillRect/>
          </a:stretch>
        </p:blipFill>
        <p:spPr bwMode="auto">
          <a:xfrm>
            <a:off x="6324600" y="3138488"/>
            <a:ext cx="2514600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6" descr="matrix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0" t="43707" r="44539" b="39122"/>
          <a:stretch>
            <a:fillRect/>
          </a:stretch>
        </p:blipFill>
        <p:spPr bwMode="auto">
          <a:xfrm>
            <a:off x="3352800" y="31242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B2C3AF-5655-46E9-9290-FEFCB6E4C5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3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106317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Measuring affinity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/>
          <a:srcRect l="26666" t="30086" r="27083" b="12926"/>
          <a:stretch>
            <a:fillRect/>
          </a:stretch>
        </p:blipFill>
        <p:spPr bwMode="auto">
          <a:xfrm>
            <a:off x="1520874" y="1371600"/>
            <a:ext cx="66294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Rectangle 4"/>
          <p:cNvSpPr>
            <a:spLocks noChangeArrowheads="1"/>
          </p:cNvSpPr>
          <p:nvPr/>
        </p:nvSpPr>
        <p:spPr bwMode="auto">
          <a:xfrm>
            <a:off x="1951083" y="6121400"/>
            <a:ext cx="5943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σ=.1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   </a:t>
            </a: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σ=.2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</a:t>
            </a:r>
            <a:r>
              <a:rPr lang="el-GR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σ=1</a:t>
            </a: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4518" name="Rectangle 5"/>
          <p:cNvSpPr>
            <a:spLocks noChangeArrowheads="1"/>
          </p:cNvSpPr>
          <p:nvPr/>
        </p:nvSpPr>
        <p:spPr bwMode="auto">
          <a:xfrm>
            <a:off x="4572000" y="1778000"/>
            <a:ext cx="59436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                         </a:t>
            </a:r>
            <a:r>
              <a:rPr lang="el-GR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σ=.2 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12804" y="2383127"/>
            <a:ext cx="18598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82565" y="4706955"/>
            <a:ext cx="15049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Affinity matrices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25504B3-8FA8-4B43-8144-3DCB483B6C79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8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0" y="4724400"/>
            <a:ext cx="91440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Measuring affinity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6767" t="30086" r="37716" b="40308"/>
          <a:stretch/>
        </p:blipFill>
        <p:spPr bwMode="auto">
          <a:xfrm>
            <a:off x="266700" y="1619001"/>
            <a:ext cx="3657600" cy="2586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71500" y="1233536"/>
            <a:ext cx="3048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</a:rPr>
              <a:t>40 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632206" y="1290935"/>
            <a:ext cx="3946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</a:rPr>
              <a:t>40 x 40 affinity matrix </a:t>
            </a:r>
            <a:r>
              <a:rPr lang="en-US" sz="2400" b="1" i="1" dirty="0">
                <a:solidFill>
                  <a:srgbClr val="000000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86200" y="4234453"/>
                <a:ext cx="548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800" b="0" i="1" dirty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/>
                      </a:rPr>
                      <m:t>exp</m:t>
                    </m:r>
                    <m:r>
                      <a:rPr lang="en-US" sz="2800" b="0" i="1" dirty="0" smtClean="0">
                        <a:latin typeface="Cambria Math"/>
                      </a:rPr>
                      <m:t>⁡{−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/>
                              </a:rPr>
                              <m:t>2</m:t>
                            </m:r>
                            <m:r>
                              <a:rPr lang="en-US" sz="2800" i="1" dirty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  <m:r>
                              <m:rPr>
                                <m:nor/>
                              </m:rPr>
                              <a:rPr lang="en-US" sz="2800" baseline="30000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−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 baseline="30000" dirty="0"/>
                  <a:t>2</a:t>
                </a:r>
                <a:r>
                  <a:rPr lang="en-US" sz="2800" dirty="0"/>
                  <a:t>}</a:t>
                </a:r>
              </a:p>
            </p:txBody>
          </p:sp>
        </mc:Choice>
        <mc:Fallback xmlns:mv="urn:schemas-microsoft-com:mac:vml"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234453"/>
                <a:ext cx="5486400" cy="52322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t="-1176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0" y="914400"/>
            <a:ext cx="4876800" cy="3200400"/>
            <a:chOff x="952500" y="666999"/>
            <a:chExt cx="4876800" cy="3200400"/>
          </a:xfrm>
        </p:grpSpPr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952500" y="666999"/>
              <a:ext cx="9144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8000"/>
                  </a:solidFill>
                </a:rPr>
                <a:t>Points x</a:t>
              </a:r>
              <a:r>
                <a:rPr lang="en-US" baseline="-25000" dirty="0">
                  <a:solidFill>
                    <a:srgbClr val="008000"/>
                  </a:solidFill>
                </a:rPr>
                <a:t>1</a:t>
              </a:r>
              <a:r>
                <a:rPr lang="en-US" dirty="0">
                  <a:solidFill>
                    <a:srgbClr val="008000"/>
                  </a:solidFill>
                </a:rPr>
                <a:t>…x</a:t>
              </a:r>
              <a:r>
                <a:rPr lang="en-US" baseline="-25000" dirty="0">
                  <a:solidFill>
                    <a:srgbClr val="008000"/>
                  </a:solidFill>
                </a:rPr>
                <a:t>10</a:t>
              </a: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1524000" y="1371600"/>
              <a:ext cx="1447800" cy="1371600"/>
            </a:xfrm>
            <a:prstGeom prst="ellips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686300" y="2571999"/>
              <a:ext cx="11430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8000"/>
                  </a:solidFill>
                </a:rPr>
                <a:t>Points x</a:t>
              </a:r>
              <a:r>
                <a:rPr lang="en-US" baseline="-25000" dirty="0">
                  <a:solidFill>
                    <a:srgbClr val="008000"/>
                  </a:solidFill>
                </a:rPr>
                <a:t>31</a:t>
              </a:r>
              <a:r>
                <a:rPr lang="en-US" dirty="0">
                  <a:solidFill>
                    <a:srgbClr val="008000"/>
                  </a:solidFill>
                </a:rPr>
                <a:t>…x</a:t>
              </a:r>
              <a:r>
                <a:rPr lang="en-US" baseline="-25000" dirty="0">
                  <a:solidFill>
                    <a:srgbClr val="008000"/>
                  </a:solidFill>
                </a:rPr>
                <a:t>40</a:t>
              </a: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3390900" y="2724399"/>
              <a:ext cx="1371600" cy="1143000"/>
            </a:xfrm>
            <a:prstGeom prst="ellips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4959809" y="1676400"/>
            <a:ext cx="52075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1</a:t>
            </a:r>
            <a:endParaRPr lang="en-US" sz="2000" b="1" dirty="0">
              <a:solidFill>
                <a:srgbClr val="008000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.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5334000" y="3865121"/>
            <a:ext cx="29560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1                 . . .                </a:t>
            </a:r>
            <a:r>
              <a:rPr lang="en-US" sz="2000" b="1" dirty="0">
                <a:solidFill>
                  <a:srgbClr val="008000"/>
                </a:solidFill>
              </a:rPr>
              <a:t>x</a:t>
            </a:r>
            <a:r>
              <a:rPr lang="en-US" sz="2000" b="1" baseline="-25000" dirty="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8100" y="4860429"/>
            <a:ext cx="91821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What do the </a:t>
            </a:r>
            <a:r>
              <a:rPr lang="en-US" sz="2800" b="1" dirty="0"/>
              <a:t>blocks</a:t>
            </a:r>
            <a:r>
              <a:rPr lang="en-US" sz="2800" dirty="0"/>
              <a:t> signify?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What does the </a:t>
            </a:r>
            <a:r>
              <a:rPr lang="en-US" sz="2800" b="1" dirty="0"/>
              <a:t>symmetry</a:t>
            </a:r>
            <a:r>
              <a:rPr lang="en-US" sz="2800" dirty="0"/>
              <a:t> of the matrix signify?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How would the matrix change with </a:t>
            </a:r>
            <a:r>
              <a:rPr lang="en-US" sz="2800" b="1" dirty="0"/>
              <a:t>larger value of </a:t>
            </a:r>
            <a:r>
              <a:rPr lang="el-GR" sz="2800" b="1" dirty="0"/>
              <a:t>σ</a:t>
            </a:r>
            <a:r>
              <a:rPr lang="en-US" sz="2800" dirty="0"/>
              <a:t>?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2127" t="60786" r="42478" b="13482"/>
          <a:stretch/>
        </p:blipFill>
        <p:spPr bwMode="auto">
          <a:xfrm>
            <a:off x="5502174" y="1775514"/>
            <a:ext cx="2206690" cy="2247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>
            <a:stCxn id="12" idx="2"/>
          </p:cNvCxnSpPr>
          <p:nvPr/>
        </p:nvCxnSpPr>
        <p:spPr bwMode="auto">
          <a:xfrm rot="16200000" flipH="1">
            <a:off x="513666" y="1504264"/>
            <a:ext cx="344268" cy="4572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10800000" flipV="1">
            <a:off x="3505200" y="2971800"/>
            <a:ext cx="304800" cy="2864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6934200" y="65341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21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/>
      <p:bldP spid="19" grpId="0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 idx="4294967295"/>
          </p:nvPr>
        </p:nvSpPr>
        <p:spPr>
          <a:xfrm>
            <a:off x="152400" y="94129"/>
            <a:ext cx="86868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Putting it together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4294967295"/>
          </p:nvPr>
        </p:nvSpPr>
        <p:spPr>
          <a:xfrm>
            <a:off x="304800" y="1549400"/>
            <a:ext cx="8229600" cy="4525963"/>
          </a:xfrm>
        </p:spPr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30086" r="27083" b="12926"/>
          <a:stretch>
            <a:fillRect/>
          </a:stretch>
        </p:blipFill>
        <p:spPr bwMode="auto">
          <a:xfrm>
            <a:off x="1143000" y="1371600"/>
            <a:ext cx="66294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1600200" y="3746500"/>
            <a:ext cx="594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>
                <a:solidFill>
                  <a:srgbClr val="000000"/>
                </a:solidFill>
              </a:rPr>
              <a:t>σ=.1 </a:t>
            </a:r>
            <a:r>
              <a:rPr lang="en-US">
                <a:solidFill>
                  <a:srgbClr val="000000"/>
                </a:solidFill>
              </a:rPr>
              <a:t>                              </a:t>
            </a:r>
            <a:r>
              <a:rPr lang="el-GR">
                <a:solidFill>
                  <a:srgbClr val="000000"/>
                </a:solidFill>
              </a:rPr>
              <a:t>σ=.2 </a:t>
            </a:r>
            <a:r>
              <a:rPr lang="en-US">
                <a:solidFill>
                  <a:srgbClr val="000000"/>
                </a:solidFill>
              </a:rPr>
              <a:t>                           </a:t>
            </a:r>
            <a:r>
              <a:rPr lang="el-GR">
                <a:solidFill>
                  <a:srgbClr val="000000"/>
                </a:solidFill>
              </a:rPr>
              <a:t>σ=1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95400" y="2362200"/>
            <a:ext cx="13509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Data points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-152400" y="4687669"/>
            <a:ext cx="1447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Affinity matrices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1143000" y="12192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8000"/>
                </a:solidFill>
              </a:rPr>
              <a:t>Points x</a:t>
            </a:r>
            <a:r>
              <a:rPr lang="en-US" baseline="-25000" dirty="0">
                <a:solidFill>
                  <a:srgbClr val="008000"/>
                </a:solidFill>
              </a:rPr>
              <a:t>1</a:t>
            </a:r>
            <a:r>
              <a:rPr lang="en-US" dirty="0">
                <a:solidFill>
                  <a:srgbClr val="008000"/>
                </a:solidFill>
              </a:rPr>
              <a:t>…x</a:t>
            </a:r>
            <a:r>
              <a:rPr lang="en-US" baseline="-25000" dirty="0">
                <a:solidFill>
                  <a:srgbClr val="008000"/>
                </a:solidFill>
              </a:rPr>
              <a:t>10</a:t>
            </a:r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2514600" y="1600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2819400" y="1219200"/>
            <a:ext cx="1447800" cy="15240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6400800" y="31242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8000"/>
                </a:solidFill>
              </a:rPr>
              <a:t>Points x</a:t>
            </a:r>
            <a:r>
              <a:rPr lang="en-US" baseline="-25000">
                <a:solidFill>
                  <a:srgbClr val="008000"/>
                </a:solidFill>
              </a:rPr>
              <a:t>31</a:t>
            </a:r>
            <a:r>
              <a:rPr lang="en-US">
                <a:solidFill>
                  <a:srgbClr val="008000"/>
                </a:solidFill>
              </a:rPr>
              <a:t>…x</a:t>
            </a:r>
            <a:r>
              <a:rPr lang="en-US" baseline="-25000">
                <a:solidFill>
                  <a:srgbClr val="008000"/>
                </a:solidFill>
              </a:rPr>
              <a:t>40</a:t>
            </a:r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4724400" y="2667000"/>
            <a:ext cx="1447800" cy="15240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 flipH="1">
            <a:off x="5867400" y="33528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5486400" y="3962400"/>
            <a:ext cx="609600" cy="609600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7086600" y="5562600"/>
            <a:ext cx="609600" cy="609600"/>
          </a:xfrm>
          <a:prstGeom prst="rect">
            <a:avLst/>
          </a:prstGeom>
          <a:noFill/>
          <a:ln w="3810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28800" y="6258580"/>
                <a:ext cx="5486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800" b="0" i="1" dirty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/>
                      </a:rPr>
                      <m:t>exp</m:t>
                    </m:r>
                    <m:r>
                      <a:rPr lang="en-US" sz="2800" b="0" i="1" dirty="0" smtClean="0">
                        <a:latin typeface="Cambria Math"/>
                      </a:rPr>
                      <m:t>⁡{−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/>
                              </a:rPr>
                              <m:t>2</m:t>
                            </m:r>
                            <m:r>
                              <a:rPr lang="en-US" sz="2800" i="1" dirty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  <m:r>
                              <m:rPr>
                                <m:nor/>
                              </m:rPr>
                              <a:rPr lang="en-US" sz="2800" baseline="30000" dirty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/>
                          </a:rPr>
                          <m:t>−</m:t>
                        </m:r>
                        <m:r>
                          <a:rPr lang="en-US" sz="2800" b="1" i="1" dirty="0" smtClean="0">
                            <a:latin typeface="Cambria Math"/>
                          </a:rPr>
                          <m:t>𝒙</m:t>
                        </m:r>
                        <m:r>
                          <a:rPr lang="en-US" sz="2800" b="0" i="1" baseline="-25000" dirty="0" smtClean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 baseline="30000" dirty="0"/>
                  <a:t>2</a:t>
                </a:r>
                <a:r>
                  <a:rPr lang="en-US" sz="2800" dirty="0"/>
                  <a:t>}</a:t>
                </a:r>
              </a:p>
            </p:txBody>
          </p:sp>
        </mc:Choice>
        <mc:Fallback xmlns:mv="urn:schemas-microsoft-com:mac:vml"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6258580"/>
                <a:ext cx="5486400" cy="52322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D4777C-1113-448D-953D-EAF8A9B7929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285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Line 2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3" name="Line 3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Segmentation by Graph Cuts</a:t>
            </a:r>
          </a:p>
        </p:txBody>
      </p:sp>
      <p:sp>
        <p:nvSpPr>
          <p:cNvPr id="76808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267200"/>
            <a:ext cx="7848600" cy="2057400"/>
          </a:xfrm>
        </p:spPr>
        <p:txBody>
          <a:bodyPr/>
          <a:lstStyle/>
          <a:p>
            <a:pPr eaLnBrk="1" hangingPunct="1"/>
            <a:r>
              <a:rPr lang="en-US" dirty="0"/>
              <a:t>Break Graph into Segments</a:t>
            </a:r>
          </a:p>
          <a:p>
            <a:pPr lvl="1" eaLnBrk="1" hangingPunct="1"/>
            <a:r>
              <a:rPr lang="en-US" dirty="0"/>
              <a:t>Want to delete links that cross </a:t>
            </a:r>
            <a:r>
              <a:rPr lang="en-US" b="1" dirty="0"/>
              <a:t>between</a:t>
            </a:r>
            <a:r>
              <a:rPr lang="en-US" dirty="0"/>
              <a:t> segments</a:t>
            </a:r>
          </a:p>
          <a:p>
            <a:pPr lvl="1" eaLnBrk="1" hangingPunct="1"/>
            <a:r>
              <a:rPr lang="en-US" dirty="0"/>
              <a:t>Easiest to break links that have low similarity (low weight)</a:t>
            </a:r>
          </a:p>
          <a:p>
            <a:pPr lvl="2" eaLnBrk="1" hangingPunct="1"/>
            <a:r>
              <a:rPr lang="en-US" dirty="0"/>
              <a:t>similar pixels should be in the same segments</a:t>
            </a:r>
          </a:p>
          <a:p>
            <a:pPr lvl="2" eaLnBrk="1" hangingPunct="1"/>
            <a:r>
              <a:rPr lang="en-US" dirty="0"/>
              <a:t>dissimilar pixels should be in different segments</a:t>
            </a:r>
          </a:p>
          <a:p>
            <a:pPr lvl="1" eaLnBrk="1" hangingPunct="1"/>
            <a:endParaRPr lang="en-US" dirty="0"/>
          </a:p>
        </p:txBody>
      </p:sp>
      <p:sp>
        <p:nvSpPr>
          <p:cNvPr id="71689" name="Oval 9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0" name="Oval 10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1" name="Oval 11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2" name="Oval 12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4" name="Oval 14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5" name="Oval 15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6" name="Oval 16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7" name="Oval 17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2" name="Freeform 2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486400" y="1133475"/>
            <a:ext cx="2541588" cy="3362325"/>
            <a:chOff x="3595" y="714"/>
            <a:chExt cx="1601" cy="2118"/>
          </a:xfrm>
        </p:grpSpPr>
        <p:pic>
          <p:nvPicPr>
            <p:cNvPr id="71710" name="Picture 24" descr="tiger_I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00" y="714"/>
              <a:ext cx="1596" cy="2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1" name="Rectangle 25"/>
            <p:cNvSpPr>
              <a:spLocks noChangeArrowheads="1"/>
            </p:cNvSpPr>
            <p:nvPr/>
          </p:nvSpPr>
          <p:spPr bwMode="auto">
            <a:xfrm>
              <a:off x="3595" y="714"/>
              <a:ext cx="1584" cy="21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2" name="Freeform 26"/>
            <p:cNvSpPr>
              <a:spLocks/>
            </p:cNvSpPr>
            <p:nvPr/>
          </p:nvSpPr>
          <p:spPr bwMode="auto">
            <a:xfrm>
              <a:off x="3749" y="806"/>
              <a:ext cx="919" cy="1863"/>
            </a:xfrm>
            <a:custGeom>
              <a:avLst/>
              <a:gdLst>
                <a:gd name="T0" fmla="*/ 6 w 919"/>
                <a:gd name="T1" fmla="*/ 0 h 1863"/>
                <a:gd name="T2" fmla="*/ 128 w 919"/>
                <a:gd name="T3" fmla="*/ 58 h 1863"/>
                <a:gd name="T4" fmla="*/ 235 w 919"/>
                <a:gd name="T5" fmla="*/ 85 h 1863"/>
                <a:gd name="T6" fmla="*/ 314 w 919"/>
                <a:gd name="T7" fmla="*/ 175 h 1863"/>
                <a:gd name="T8" fmla="*/ 325 w 919"/>
                <a:gd name="T9" fmla="*/ 191 h 1863"/>
                <a:gd name="T10" fmla="*/ 335 w 919"/>
                <a:gd name="T11" fmla="*/ 207 h 1863"/>
                <a:gd name="T12" fmla="*/ 346 w 919"/>
                <a:gd name="T13" fmla="*/ 223 h 1863"/>
                <a:gd name="T14" fmla="*/ 309 w 919"/>
                <a:gd name="T15" fmla="*/ 536 h 1863"/>
                <a:gd name="T16" fmla="*/ 288 w 919"/>
                <a:gd name="T17" fmla="*/ 584 h 1863"/>
                <a:gd name="T18" fmla="*/ 266 w 919"/>
                <a:gd name="T19" fmla="*/ 616 h 1863"/>
                <a:gd name="T20" fmla="*/ 224 w 919"/>
                <a:gd name="T21" fmla="*/ 711 h 1863"/>
                <a:gd name="T22" fmla="*/ 219 w 919"/>
                <a:gd name="T23" fmla="*/ 918 h 1863"/>
                <a:gd name="T24" fmla="*/ 245 w 919"/>
                <a:gd name="T25" fmla="*/ 966 h 1863"/>
                <a:gd name="T26" fmla="*/ 288 w 919"/>
                <a:gd name="T27" fmla="*/ 1062 h 1863"/>
                <a:gd name="T28" fmla="*/ 282 w 919"/>
                <a:gd name="T29" fmla="*/ 1194 h 1863"/>
                <a:gd name="T30" fmla="*/ 203 w 919"/>
                <a:gd name="T31" fmla="*/ 1232 h 1863"/>
                <a:gd name="T32" fmla="*/ 187 w 919"/>
                <a:gd name="T33" fmla="*/ 1264 h 1863"/>
                <a:gd name="T34" fmla="*/ 245 w 919"/>
                <a:gd name="T35" fmla="*/ 1279 h 1863"/>
                <a:gd name="T36" fmla="*/ 404 w 919"/>
                <a:gd name="T37" fmla="*/ 1274 h 1863"/>
                <a:gd name="T38" fmla="*/ 426 w 919"/>
                <a:gd name="T39" fmla="*/ 1242 h 1863"/>
                <a:gd name="T40" fmla="*/ 415 w 919"/>
                <a:gd name="T41" fmla="*/ 1051 h 1863"/>
                <a:gd name="T42" fmla="*/ 458 w 919"/>
                <a:gd name="T43" fmla="*/ 1072 h 1863"/>
                <a:gd name="T44" fmla="*/ 489 w 919"/>
                <a:gd name="T45" fmla="*/ 1152 h 1863"/>
                <a:gd name="T46" fmla="*/ 532 w 919"/>
                <a:gd name="T47" fmla="*/ 1189 h 1863"/>
                <a:gd name="T48" fmla="*/ 558 w 919"/>
                <a:gd name="T49" fmla="*/ 1237 h 1863"/>
                <a:gd name="T50" fmla="*/ 558 w 919"/>
                <a:gd name="T51" fmla="*/ 1237 h 1863"/>
                <a:gd name="T52" fmla="*/ 574 w 919"/>
                <a:gd name="T53" fmla="*/ 1301 h 1863"/>
                <a:gd name="T54" fmla="*/ 590 w 919"/>
                <a:gd name="T55" fmla="*/ 1423 h 1863"/>
                <a:gd name="T56" fmla="*/ 601 w 919"/>
                <a:gd name="T57" fmla="*/ 1455 h 1863"/>
                <a:gd name="T58" fmla="*/ 622 w 919"/>
                <a:gd name="T59" fmla="*/ 1486 h 1863"/>
                <a:gd name="T60" fmla="*/ 654 w 919"/>
                <a:gd name="T61" fmla="*/ 1550 h 1863"/>
                <a:gd name="T62" fmla="*/ 686 w 919"/>
                <a:gd name="T63" fmla="*/ 1614 h 1863"/>
                <a:gd name="T64" fmla="*/ 712 w 919"/>
                <a:gd name="T65" fmla="*/ 1662 h 1863"/>
                <a:gd name="T66" fmla="*/ 723 w 919"/>
                <a:gd name="T67" fmla="*/ 1678 h 1863"/>
                <a:gd name="T68" fmla="*/ 760 w 919"/>
                <a:gd name="T69" fmla="*/ 1741 h 1863"/>
                <a:gd name="T70" fmla="*/ 882 w 919"/>
                <a:gd name="T71" fmla="*/ 1863 h 1863"/>
                <a:gd name="T72" fmla="*/ 909 w 919"/>
                <a:gd name="T73" fmla="*/ 1752 h 18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19"/>
                <a:gd name="T112" fmla="*/ 0 h 1863"/>
                <a:gd name="T113" fmla="*/ 919 w 919"/>
                <a:gd name="T114" fmla="*/ 1863 h 18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19" h="1863">
                  <a:moveTo>
                    <a:pt x="6" y="0"/>
                  </a:moveTo>
                  <a:cubicBezTo>
                    <a:pt x="34" y="74"/>
                    <a:pt x="0" y="52"/>
                    <a:pt x="128" y="58"/>
                  </a:cubicBezTo>
                  <a:cubicBezTo>
                    <a:pt x="167" y="63"/>
                    <a:pt x="199" y="74"/>
                    <a:pt x="235" y="85"/>
                  </a:cubicBezTo>
                  <a:cubicBezTo>
                    <a:pt x="268" y="107"/>
                    <a:pt x="292" y="142"/>
                    <a:pt x="314" y="175"/>
                  </a:cubicBezTo>
                  <a:cubicBezTo>
                    <a:pt x="318" y="180"/>
                    <a:pt x="321" y="186"/>
                    <a:pt x="325" y="191"/>
                  </a:cubicBezTo>
                  <a:cubicBezTo>
                    <a:pt x="328" y="196"/>
                    <a:pt x="332" y="202"/>
                    <a:pt x="335" y="207"/>
                  </a:cubicBezTo>
                  <a:cubicBezTo>
                    <a:pt x="339" y="212"/>
                    <a:pt x="346" y="223"/>
                    <a:pt x="346" y="223"/>
                  </a:cubicBezTo>
                  <a:cubicBezTo>
                    <a:pt x="380" y="331"/>
                    <a:pt x="371" y="445"/>
                    <a:pt x="309" y="536"/>
                  </a:cubicBezTo>
                  <a:cubicBezTo>
                    <a:pt x="304" y="552"/>
                    <a:pt x="296" y="570"/>
                    <a:pt x="288" y="584"/>
                  </a:cubicBezTo>
                  <a:cubicBezTo>
                    <a:pt x="282" y="595"/>
                    <a:pt x="266" y="616"/>
                    <a:pt x="266" y="616"/>
                  </a:cubicBezTo>
                  <a:cubicBezTo>
                    <a:pt x="256" y="649"/>
                    <a:pt x="235" y="677"/>
                    <a:pt x="224" y="711"/>
                  </a:cubicBezTo>
                  <a:cubicBezTo>
                    <a:pt x="218" y="787"/>
                    <a:pt x="212" y="839"/>
                    <a:pt x="219" y="918"/>
                  </a:cubicBezTo>
                  <a:cubicBezTo>
                    <a:pt x="221" y="943"/>
                    <a:pt x="236" y="937"/>
                    <a:pt x="245" y="966"/>
                  </a:cubicBezTo>
                  <a:cubicBezTo>
                    <a:pt x="255" y="998"/>
                    <a:pt x="269" y="1035"/>
                    <a:pt x="288" y="1062"/>
                  </a:cubicBezTo>
                  <a:cubicBezTo>
                    <a:pt x="299" y="1097"/>
                    <a:pt x="310" y="1167"/>
                    <a:pt x="282" y="1194"/>
                  </a:cubicBezTo>
                  <a:cubicBezTo>
                    <a:pt x="259" y="1217"/>
                    <a:pt x="232" y="1221"/>
                    <a:pt x="203" y="1232"/>
                  </a:cubicBezTo>
                  <a:cubicBezTo>
                    <a:pt x="203" y="1232"/>
                    <a:pt x="182" y="1259"/>
                    <a:pt x="187" y="1264"/>
                  </a:cubicBezTo>
                  <a:cubicBezTo>
                    <a:pt x="193" y="1270"/>
                    <a:pt x="235" y="1277"/>
                    <a:pt x="245" y="1279"/>
                  </a:cubicBezTo>
                  <a:cubicBezTo>
                    <a:pt x="298" y="1277"/>
                    <a:pt x="352" y="1285"/>
                    <a:pt x="404" y="1274"/>
                  </a:cubicBezTo>
                  <a:cubicBezTo>
                    <a:pt x="417" y="1271"/>
                    <a:pt x="426" y="1242"/>
                    <a:pt x="426" y="1242"/>
                  </a:cubicBezTo>
                  <a:cubicBezTo>
                    <a:pt x="434" y="1174"/>
                    <a:pt x="435" y="1117"/>
                    <a:pt x="415" y="1051"/>
                  </a:cubicBezTo>
                  <a:cubicBezTo>
                    <a:pt x="442" y="1042"/>
                    <a:pt x="434" y="1057"/>
                    <a:pt x="458" y="1072"/>
                  </a:cubicBezTo>
                  <a:cubicBezTo>
                    <a:pt x="473" y="1096"/>
                    <a:pt x="474" y="1130"/>
                    <a:pt x="489" y="1152"/>
                  </a:cubicBezTo>
                  <a:cubicBezTo>
                    <a:pt x="500" y="1168"/>
                    <a:pt x="532" y="1189"/>
                    <a:pt x="532" y="1189"/>
                  </a:cubicBezTo>
                  <a:lnTo>
                    <a:pt x="558" y="1237"/>
                  </a:lnTo>
                  <a:cubicBezTo>
                    <a:pt x="558" y="1237"/>
                    <a:pt x="558" y="1237"/>
                    <a:pt x="558" y="1237"/>
                  </a:cubicBezTo>
                  <a:cubicBezTo>
                    <a:pt x="566" y="1259"/>
                    <a:pt x="570" y="1277"/>
                    <a:pt x="574" y="1301"/>
                  </a:cubicBezTo>
                  <a:cubicBezTo>
                    <a:pt x="578" y="1352"/>
                    <a:pt x="577" y="1380"/>
                    <a:pt x="590" y="1423"/>
                  </a:cubicBezTo>
                  <a:cubicBezTo>
                    <a:pt x="593" y="1434"/>
                    <a:pt x="596" y="1445"/>
                    <a:pt x="601" y="1455"/>
                  </a:cubicBezTo>
                  <a:cubicBezTo>
                    <a:pt x="607" y="1466"/>
                    <a:pt x="622" y="1486"/>
                    <a:pt x="622" y="1486"/>
                  </a:cubicBezTo>
                  <a:cubicBezTo>
                    <a:pt x="629" y="1508"/>
                    <a:pt x="641" y="1531"/>
                    <a:pt x="654" y="1550"/>
                  </a:cubicBezTo>
                  <a:cubicBezTo>
                    <a:pt x="661" y="1572"/>
                    <a:pt x="673" y="1595"/>
                    <a:pt x="686" y="1614"/>
                  </a:cubicBezTo>
                  <a:cubicBezTo>
                    <a:pt x="695" y="1642"/>
                    <a:pt x="688" y="1626"/>
                    <a:pt x="712" y="1662"/>
                  </a:cubicBezTo>
                  <a:cubicBezTo>
                    <a:pt x="716" y="1667"/>
                    <a:pt x="723" y="1678"/>
                    <a:pt x="723" y="1678"/>
                  </a:cubicBezTo>
                  <a:cubicBezTo>
                    <a:pt x="730" y="1702"/>
                    <a:pt x="746" y="1720"/>
                    <a:pt x="760" y="1741"/>
                  </a:cubicBezTo>
                  <a:cubicBezTo>
                    <a:pt x="791" y="1788"/>
                    <a:pt x="825" y="1845"/>
                    <a:pt x="882" y="1863"/>
                  </a:cubicBezTo>
                  <a:cubicBezTo>
                    <a:pt x="919" y="1851"/>
                    <a:pt x="909" y="1779"/>
                    <a:pt x="909" y="175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3" name="Freeform 27"/>
            <p:cNvSpPr>
              <a:spLocks/>
            </p:cNvSpPr>
            <p:nvPr/>
          </p:nvSpPr>
          <p:spPr bwMode="auto">
            <a:xfrm>
              <a:off x="4580" y="2218"/>
              <a:ext cx="508" cy="457"/>
            </a:xfrm>
            <a:custGeom>
              <a:avLst/>
              <a:gdLst>
                <a:gd name="T0" fmla="*/ 73 w 508"/>
                <a:gd name="T1" fmla="*/ 324 h 457"/>
                <a:gd name="T2" fmla="*/ 41 w 508"/>
                <a:gd name="T3" fmla="*/ 303 h 457"/>
                <a:gd name="T4" fmla="*/ 19 w 508"/>
                <a:gd name="T5" fmla="*/ 271 h 457"/>
                <a:gd name="T6" fmla="*/ 46 w 508"/>
                <a:gd name="T7" fmla="*/ 133 h 457"/>
                <a:gd name="T8" fmla="*/ 110 w 508"/>
                <a:gd name="T9" fmla="*/ 37 h 457"/>
                <a:gd name="T10" fmla="*/ 189 w 508"/>
                <a:gd name="T11" fmla="*/ 0 h 457"/>
                <a:gd name="T12" fmla="*/ 290 w 508"/>
                <a:gd name="T13" fmla="*/ 11 h 457"/>
                <a:gd name="T14" fmla="*/ 322 w 508"/>
                <a:gd name="T15" fmla="*/ 21 h 457"/>
                <a:gd name="T16" fmla="*/ 354 w 508"/>
                <a:gd name="T17" fmla="*/ 43 h 457"/>
                <a:gd name="T18" fmla="*/ 370 w 508"/>
                <a:gd name="T19" fmla="*/ 53 h 457"/>
                <a:gd name="T20" fmla="*/ 444 w 508"/>
                <a:gd name="T21" fmla="*/ 112 h 457"/>
                <a:gd name="T22" fmla="*/ 476 w 508"/>
                <a:gd name="T23" fmla="*/ 133 h 457"/>
                <a:gd name="T24" fmla="*/ 508 w 508"/>
                <a:gd name="T25" fmla="*/ 282 h 457"/>
                <a:gd name="T26" fmla="*/ 503 w 508"/>
                <a:gd name="T27" fmla="*/ 340 h 457"/>
                <a:gd name="T28" fmla="*/ 476 w 508"/>
                <a:gd name="T29" fmla="*/ 367 h 457"/>
                <a:gd name="T30" fmla="*/ 423 w 508"/>
                <a:gd name="T31" fmla="*/ 425 h 457"/>
                <a:gd name="T32" fmla="*/ 370 w 508"/>
                <a:gd name="T33" fmla="*/ 457 h 457"/>
                <a:gd name="T34" fmla="*/ 317 w 508"/>
                <a:gd name="T35" fmla="*/ 451 h 457"/>
                <a:gd name="T36" fmla="*/ 285 w 508"/>
                <a:gd name="T37" fmla="*/ 441 h 457"/>
                <a:gd name="T38" fmla="*/ 269 w 508"/>
                <a:gd name="T39" fmla="*/ 436 h 457"/>
                <a:gd name="T40" fmla="*/ 205 w 508"/>
                <a:gd name="T41" fmla="*/ 404 h 457"/>
                <a:gd name="T42" fmla="*/ 142 w 508"/>
                <a:gd name="T43" fmla="*/ 372 h 457"/>
                <a:gd name="T44" fmla="*/ 73 w 508"/>
                <a:gd name="T45" fmla="*/ 324 h 4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08"/>
                <a:gd name="T70" fmla="*/ 0 h 457"/>
                <a:gd name="T71" fmla="*/ 508 w 508"/>
                <a:gd name="T72" fmla="*/ 457 h 4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08" h="457">
                  <a:moveTo>
                    <a:pt x="73" y="324"/>
                  </a:moveTo>
                  <a:cubicBezTo>
                    <a:pt x="62" y="317"/>
                    <a:pt x="52" y="310"/>
                    <a:pt x="41" y="303"/>
                  </a:cubicBezTo>
                  <a:cubicBezTo>
                    <a:pt x="30" y="296"/>
                    <a:pt x="19" y="271"/>
                    <a:pt x="19" y="271"/>
                  </a:cubicBezTo>
                  <a:cubicBezTo>
                    <a:pt x="4" y="222"/>
                    <a:pt x="0" y="165"/>
                    <a:pt x="46" y="133"/>
                  </a:cubicBezTo>
                  <a:cubicBezTo>
                    <a:pt x="67" y="101"/>
                    <a:pt x="88" y="69"/>
                    <a:pt x="110" y="37"/>
                  </a:cubicBezTo>
                  <a:cubicBezTo>
                    <a:pt x="124" y="16"/>
                    <a:pt x="167" y="7"/>
                    <a:pt x="189" y="0"/>
                  </a:cubicBezTo>
                  <a:cubicBezTo>
                    <a:pt x="242" y="4"/>
                    <a:pt x="250" y="0"/>
                    <a:pt x="290" y="11"/>
                  </a:cubicBezTo>
                  <a:cubicBezTo>
                    <a:pt x="301" y="14"/>
                    <a:pt x="322" y="21"/>
                    <a:pt x="322" y="21"/>
                  </a:cubicBezTo>
                  <a:cubicBezTo>
                    <a:pt x="333" y="28"/>
                    <a:pt x="343" y="36"/>
                    <a:pt x="354" y="43"/>
                  </a:cubicBezTo>
                  <a:cubicBezTo>
                    <a:pt x="359" y="46"/>
                    <a:pt x="370" y="53"/>
                    <a:pt x="370" y="53"/>
                  </a:cubicBezTo>
                  <a:cubicBezTo>
                    <a:pt x="388" y="80"/>
                    <a:pt x="417" y="94"/>
                    <a:pt x="444" y="112"/>
                  </a:cubicBezTo>
                  <a:cubicBezTo>
                    <a:pt x="455" y="119"/>
                    <a:pt x="476" y="133"/>
                    <a:pt x="476" y="133"/>
                  </a:cubicBezTo>
                  <a:cubicBezTo>
                    <a:pt x="486" y="183"/>
                    <a:pt x="497" y="232"/>
                    <a:pt x="508" y="282"/>
                  </a:cubicBezTo>
                  <a:cubicBezTo>
                    <a:pt x="506" y="301"/>
                    <a:pt x="507" y="321"/>
                    <a:pt x="503" y="340"/>
                  </a:cubicBezTo>
                  <a:cubicBezTo>
                    <a:pt x="499" y="357"/>
                    <a:pt x="486" y="357"/>
                    <a:pt x="476" y="367"/>
                  </a:cubicBezTo>
                  <a:cubicBezTo>
                    <a:pt x="457" y="386"/>
                    <a:pt x="446" y="409"/>
                    <a:pt x="423" y="425"/>
                  </a:cubicBezTo>
                  <a:cubicBezTo>
                    <a:pt x="414" y="453"/>
                    <a:pt x="394" y="448"/>
                    <a:pt x="370" y="457"/>
                  </a:cubicBezTo>
                  <a:cubicBezTo>
                    <a:pt x="352" y="455"/>
                    <a:pt x="334" y="454"/>
                    <a:pt x="317" y="451"/>
                  </a:cubicBezTo>
                  <a:cubicBezTo>
                    <a:pt x="306" y="449"/>
                    <a:pt x="296" y="444"/>
                    <a:pt x="285" y="441"/>
                  </a:cubicBezTo>
                  <a:cubicBezTo>
                    <a:pt x="280" y="439"/>
                    <a:pt x="269" y="436"/>
                    <a:pt x="269" y="436"/>
                  </a:cubicBezTo>
                  <a:cubicBezTo>
                    <a:pt x="250" y="423"/>
                    <a:pt x="227" y="411"/>
                    <a:pt x="205" y="404"/>
                  </a:cubicBezTo>
                  <a:cubicBezTo>
                    <a:pt x="186" y="391"/>
                    <a:pt x="164" y="379"/>
                    <a:pt x="142" y="372"/>
                  </a:cubicBezTo>
                  <a:cubicBezTo>
                    <a:pt x="104" y="346"/>
                    <a:pt x="103" y="362"/>
                    <a:pt x="73" y="324"/>
                  </a:cubicBezTo>
                  <a:close/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4" name="Freeform 28"/>
            <p:cNvSpPr>
              <a:spLocks/>
            </p:cNvSpPr>
            <p:nvPr/>
          </p:nvSpPr>
          <p:spPr bwMode="auto">
            <a:xfrm>
              <a:off x="3761" y="779"/>
              <a:ext cx="1093" cy="1439"/>
            </a:xfrm>
            <a:custGeom>
              <a:avLst/>
              <a:gdLst>
                <a:gd name="T0" fmla="*/ 0 w 1093"/>
                <a:gd name="T1" fmla="*/ 0 h 1439"/>
                <a:gd name="T2" fmla="*/ 185 w 1093"/>
                <a:gd name="T3" fmla="*/ 22 h 1439"/>
                <a:gd name="T4" fmla="*/ 270 w 1093"/>
                <a:gd name="T5" fmla="*/ 53 h 1439"/>
                <a:gd name="T6" fmla="*/ 318 w 1093"/>
                <a:gd name="T7" fmla="*/ 69 h 1439"/>
                <a:gd name="T8" fmla="*/ 350 w 1093"/>
                <a:gd name="T9" fmla="*/ 91 h 1439"/>
                <a:gd name="T10" fmla="*/ 387 w 1093"/>
                <a:gd name="T11" fmla="*/ 133 h 1439"/>
                <a:gd name="T12" fmla="*/ 424 w 1093"/>
                <a:gd name="T13" fmla="*/ 213 h 1439"/>
                <a:gd name="T14" fmla="*/ 451 w 1093"/>
                <a:gd name="T15" fmla="*/ 340 h 1439"/>
                <a:gd name="T16" fmla="*/ 461 w 1093"/>
                <a:gd name="T17" fmla="*/ 372 h 1439"/>
                <a:gd name="T18" fmla="*/ 499 w 1093"/>
                <a:gd name="T19" fmla="*/ 383 h 1439"/>
                <a:gd name="T20" fmla="*/ 584 w 1093"/>
                <a:gd name="T21" fmla="*/ 377 h 1439"/>
                <a:gd name="T22" fmla="*/ 626 w 1093"/>
                <a:gd name="T23" fmla="*/ 409 h 1439"/>
                <a:gd name="T24" fmla="*/ 716 w 1093"/>
                <a:gd name="T25" fmla="*/ 515 h 1439"/>
                <a:gd name="T26" fmla="*/ 764 w 1093"/>
                <a:gd name="T27" fmla="*/ 579 h 1439"/>
                <a:gd name="T28" fmla="*/ 785 w 1093"/>
                <a:gd name="T29" fmla="*/ 606 h 1439"/>
                <a:gd name="T30" fmla="*/ 817 w 1093"/>
                <a:gd name="T31" fmla="*/ 685 h 1439"/>
                <a:gd name="T32" fmla="*/ 833 w 1093"/>
                <a:gd name="T33" fmla="*/ 733 h 1439"/>
                <a:gd name="T34" fmla="*/ 838 w 1093"/>
                <a:gd name="T35" fmla="*/ 749 h 1439"/>
                <a:gd name="T36" fmla="*/ 870 w 1093"/>
                <a:gd name="T37" fmla="*/ 945 h 1439"/>
                <a:gd name="T38" fmla="*/ 929 w 1093"/>
                <a:gd name="T39" fmla="*/ 993 h 1439"/>
                <a:gd name="T40" fmla="*/ 939 w 1093"/>
                <a:gd name="T41" fmla="*/ 1009 h 1439"/>
                <a:gd name="T42" fmla="*/ 955 w 1093"/>
                <a:gd name="T43" fmla="*/ 1020 h 1439"/>
                <a:gd name="T44" fmla="*/ 977 w 1093"/>
                <a:gd name="T45" fmla="*/ 1041 h 1439"/>
                <a:gd name="T46" fmla="*/ 987 w 1093"/>
                <a:gd name="T47" fmla="*/ 1057 h 1439"/>
                <a:gd name="T48" fmla="*/ 1040 w 1093"/>
                <a:gd name="T49" fmla="*/ 1062 h 1439"/>
                <a:gd name="T50" fmla="*/ 1046 w 1093"/>
                <a:gd name="T51" fmla="*/ 1227 h 1439"/>
                <a:gd name="T52" fmla="*/ 1072 w 1093"/>
                <a:gd name="T53" fmla="*/ 1275 h 1439"/>
                <a:gd name="T54" fmla="*/ 1093 w 1093"/>
                <a:gd name="T55" fmla="*/ 1439 h 14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93"/>
                <a:gd name="T85" fmla="*/ 0 h 1439"/>
                <a:gd name="T86" fmla="*/ 1093 w 1093"/>
                <a:gd name="T87" fmla="*/ 1439 h 143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93" h="1439">
                  <a:moveTo>
                    <a:pt x="0" y="0"/>
                  </a:moveTo>
                  <a:cubicBezTo>
                    <a:pt x="60" y="17"/>
                    <a:pt x="123" y="18"/>
                    <a:pt x="185" y="22"/>
                  </a:cubicBezTo>
                  <a:cubicBezTo>
                    <a:pt x="216" y="29"/>
                    <a:pt x="242" y="39"/>
                    <a:pt x="270" y="53"/>
                  </a:cubicBezTo>
                  <a:cubicBezTo>
                    <a:pt x="285" y="61"/>
                    <a:pt x="318" y="69"/>
                    <a:pt x="318" y="69"/>
                  </a:cubicBezTo>
                  <a:cubicBezTo>
                    <a:pt x="329" y="76"/>
                    <a:pt x="339" y="84"/>
                    <a:pt x="350" y="91"/>
                  </a:cubicBezTo>
                  <a:cubicBezTo>
                    <a:pt x="365" y="102"/>
                    <a:pt x="372" y="122"/>
                    <a:pt x="387" y="133"/>
                  </a:cubicBezTo>
                  <a:cubicBezTo>
                    <a:pt x="395" y="159"/>
                    <a:pt x="409" y="189"/>
                    <a:pt x="424" y="213"/>
                  </a:cubicBezTo>
                  <a:cubicBezTo>
                    <a:pt x="432" y="256"/>
                    <a:pt x="438" y="298"/>
                    <a:pt x="451" y="340"/>
                  </a:cubicBezTo>
                  <a:cubicBezTo>
                    <a:pt x="454" y="351"/>
                    <a:pt x="450" y="369"/>
                    <a:pt x="461" y="372"/>
                  </a:cubicBezTo>
                  <a:cubicBezTo>
                    <a:pt x="484" y="379"/>
                    <a:pt x="472" y="376"/>
                    <a:pt x="499" y="383"/>
                  </a:cubicBezTo>
                  <a:cubicBezTo>
                    <a:pt x="535" y="377"/>
                    <a:pt x="548" y="371"/>
                    <a:pt x="584" y="377"/>
                  </a:cubicBezTo>
                  <a:cubicBezTo>
                    <a:pt x="604" y="385"/>
                    <a:pt x="608" y="398"/>
                    <a:pt x="626" y="409"/>
                  </a:cubicBezTo>
                  <a:cubicBezTo>
                    <a:pt x="654" y="449"/>
                    <a:pt x="671" y="487"/>
                    <a:pt x="716" y="515"/>
                  </a:cubicBezTo>
                  <a:cubicBezTo>
                    <a:pt x="732" y="539"/>
                    <a:pt x="744" y="559"/>
                    <a:pt x="764" y="579"/>
                  </a:cubicBezTo>
                  <a:cubicBezTo>
                    <a:pt x="776" y="617"/>
                    <a:pt x="759" y="574"/>
                    <a:pt x="785" y="606"/>
                  </a:cubicBezTo>
                  <a:cubicBezTo>
                    <a:pt x="802" y="626"/>
                    <a:pt x="808" y="661"/>
                    <a:pt x="817" y="685"/>
                  </a:cubicBezTo>
                  <a:cubicBezTo>
                    <a:pt x="827" y="711"/>
                    <a:pt x="821" y="696"/>
                    <a:pt x="833" y="733"/>
                  </a:cubicBezTo>
                  <a:cubicBezTo>
                    <a:pt x="835" y="738"/>
                    <a:pt x="838" y="749"/>
                    <a:pt x="838" y="749"/>
                  </a:cubicBezTo>
                  <a:cubicBezTo>
                    <a:pt x="845" y="801"/>
                    <a:pt x="829" y="920"/>
                    <a:pt x="870" y="945"/>
                  </a:cubicBezTo>
                  <a:cubicBezTo>
                    <a:pt x="884" y="965"/>
                    <a:pt x="908" y="980"/>
                    <a:pt x="929" y="993"/>
                  </a:cubicBezTo>
                  <a:cubicBezTo>
                    <a:pt x="932" y="998"/>
                    <a:pt x="935" y="1004"/>
                    <a:pt x="939" y="1009"/>
                  </a:cubicBezTo>
                  <a:cubicBezTo>
                    <a:pt x="943" y="1014"/>
                    <a:pt x="951" y="1015"/>
                    <a:pt x="955" y="1020"/>
                  </a:cubicBezTo>
                  <a:cubicBezTo>
                    <a:pt x="975" y="1045"/>
                    <a:pt x="943" y="1030"/>
                    <a:pt x="977" y="1041"/>
                  </a:cubicBezTo>
                  <a:cubicBezTo>
                    <a:pt x="980" y="1046"/>
                    <a:pt x="981" y="1055"/>
                    <a:pt x="987" y="1057"/>
                  </a:cubicBezTo>
                  <a:cubicBezTo>
                    <a:pt x="1004" y="1063"/>
                    <a:pt x="1034" y="1045"/>
                    <a:pt x="1040" y="1062"/>
                  </a:cubicBezTo>
                  <a:cubicBezTo>
                    <a:pt x="1058" y="1114"/>
                    <a:pt x="1043" y="1172"/>
                    <a:pt x="1046" y="1227"/>
                  </a:cubicBezTo>
                  <a:cubicBezTo>
                    <a:pt x="1047" y="1245"/>
                    <a:pt x="1072" y="1275"/>
                    <a:pt x="1072" y="1275"/>
                  </a:cubicBezTo>
                  <a:cubicBezTo>
                    <a:pt x="1091" y="1337"/>
                    <a:pt x="1093" y="1370"/>
                    <a:pt x="1093" y="1439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5" name="Freeform 29"/>
            <p:cNvSpPr>
              <a:spLocks/>
            </p:cNvSpPr>
            <p:nvPr/>
          </p:nvSpPr>
          <p:spPr bwMode="auto">
            <a:xfrm>
              <a:off x="4854" y="1873"/>
              <a:ext cx="330" cy="303"/>
            </a:xfrm>
            <a:custGeom>
              <a:avLst/>
              <a:gdLst>
                <a:gd name="T0" fmla="*/ 0 w 330"/>
                <a:gd name="T1" fmla="*/ 271 h 303"/>
                <a:gd name="T2" fmla="*/ 91 w 330"/>
                <a:gd name="T3" fmla="*/ 250 h 303"/>
                <a:gd name="T4" fmla="*/ 112 w 330"/>
                <a:gd name="T5" fmla="*/ 202 h 303"/>
                <a:gd name="T6" fmla="*/ 160 w 330"/>
                <a:gd name="T7" fmla="*/ 0 h 303"/>
                <a:gd name="T8" fmla="*/ 191 w 330"/>
                <a:gd name="T9" fmla="*/ 58 h 303"/>
                <a:gd name="T10" fmla="*/ 245 w 330"/>
                <a:gd name="T11" fmla="*/ 228 h 303"/>
                <a:gd name="T12" fmla="*/ 287 w 330"/>
                <a:gd name="T13" fmla="*/ 266 h 303"/>
                <a:gd name="T14" fmla="*/ 298 w 330"/>
                <a:gd name="T15" fmla="*/ 281 h 303"/>
                <a:gd name="T16" fmla="*/ 330 w 330"/>
                <a:gd name="T17" fmla="*/ 303 h 3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0"/>
                <a:gd name="T28" fmla="*/ 0 h 303"/>
                <a:gd name="T29" fmla="*/ 330 w 330"/>
                <a:gd name="T30" fmla="*/ 303 h 3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0" h="303">
                  <a:moveTo>
                    <a:pt x="0" y="271"/>
                  </a:moveTo>
                  <a:cubicBezTo>
                    <a:pt x="31" y="264"/>
                    <a:pt x="63" y="267"/>
                    <a:pt x="91" y="250"/>
                  </a:cubicBezTo>
                  <a:cubicBezTo>
                    <a:pt x="101" y="234"/>
                    <a:pt x="106" y="220"/>
                    <a:pt x="112" y="202"/>
                  </a:cubicBezTo>
                  <a:cubicBezTo>
                    <a:pt x="106" y="131"/>
                    <a:pt x="77" y="26"/>
                    <a:pt x="160" y="0"/>
                  </a:cubicBezTo>
                  <a:cubicBezTo>
                    <a:pt x="182" y="15"/>
                    <a:pt x="182" y="34"/>
                    <a:pt x="191" y="58"/>
                  </a:cubicBezTo>
                  <a:cubicBezTo>
                    <a:pt x="212" y="113"/>
                    <a:pt x="219" y="176"/>
                    <a:pt x="245" y="228"/>
                  </a:cubicBezTo>
                  <a:cubicBezTo>
                    <a:pt x="257" y="251"/>
                    <a:pt x="260" y="248"/>
                    <a:pt x="287" y="266"/>
                  </a:cubicBezTo>
                  <a:cubicBezTo>
                    <a:pt x="292" y="270"/>
                    <a:pt x="293" y="277"/>
                    <a:pt x="298" y="281"/>
                  </a:cubicBezTo>
                  <a:cubicBezTo>
                    <a:pt x="308" y="289"/>
                    <a:pt x="330" y="303"/>
                    <a:pt x="330" y="303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6" name="Freeform 30"/>
            <p:cNvSpPr>
              <a:spLocks/>
            </p:cNvSpPr>
            <p:nvPr/>
          </p:nvSpPr>
          <p:spPr bwMode="auto">
            <a:xfrm>
              <a:off x="3617" y="2009"/>
              <a:ext cx="319" cy="751"/>
            </a:xfrm>
            <a:custGeom>
              <a:avLst/>
              <a:gdLst>
                <a:gd name="T0" fmla="*/ 0 w 319"/>
                <a:gd name="T1" fmla="*/ 751 h 751"/>
                <a:gd name="T2" fmla="*/ 64 w 319"/>
                <a:gd name="T3" fmla="*/ 719 h 751"/>
                <a:gd name="T4" fmla="*/ 80 w 319"/>
                <a:gd name="T5" fmla="*/ 708 h 751"/>
                <a:gd name="T6" fmla="*/ 96 w 319"/>
                <a:gd name="T7" fmla="*/ 676 h 751"/>
                <a:gd name="T8" fmla="*/ 106 w 319"/>
                <a:gd name="T9" fmla="*/ 645 h 751"/>
                <a:gd name="T10" fmla="*/ 106 w 319"/>
                <a:gd name="T11" fmla="*/ 347 h 751"/>
                <a:gd name="T12" fmla="*/ 128 w 319"/>
                <a:gd name="T13" fmla="*/ 209 h 751"/>
                <a:gd name="T14" fmla="*/ 154 w 319"/>
                <a:gd name="T15" fmla="*/ 114 h 751"/>
                <a:gd name="T16" fmla="*/ 149 w 319"/>
                <a:gd name="T17" fmla="*/ 18 h 751"/>
                <a:gd name="T18" fmla="*/ 144 w 319"/>
                <a:gd name="T19" fmla="*/ 2 h 751"/>
                <a:gd name="T20" fmla="*/ 186 w 319"/>
                <a:gd name="T21" fmla="*/ 39 h 751"/>
                <a:gd name="T22" fmla="*/ 319 w 319"/>
                <a:gd name="T23" fmla="*/ 82 h 7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9"/>
                <a:gd name="T37" fmla="*/ 0 h 751"/>
                <a:gd name="T38" fmla="*/ 319 w 319"/>
                <a:gd name="T39" fmla="*/ 751 h 7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9" h="751">
                  <a:moveTo>
                    <a:pt x="0" y="751"/>
                  </a:moveTo>
                  <a:cubicBezTo>
                    <a:pt x="26" y="741"/>
                    <a:pt x="39" y="736"/>
                    <a:pt x="64" y="719"/>
                  </a:cubicBezTo>
                  <a:cubicBezTo>
                    <a:pt x="69" y="715"/>
                    <a:pt x="80" y="708"/>
                    <a:pt x="80" y="708"/>
                  </a:cubicBezTo>
                  <a:cubicBezTo>
                    <a:pt x="91" y="690"/>
                    <a:pt x="89" y="695"/>
                    <a:pt x="96" y="676"/>
                  </a:cubicBezTo>
                  <a:cubicBezTo>
                    <a:pt x="99" y="666"/>
                    <a:pt x="106" y="645"/>
                    <a:pt x="106" y="645"/>
                  </a:cubicBezTo>
                  <a:cubicBezTo>
                    <a:pt x="120" y="459"/>
                    <a:pt x="106" y="682"/>
                    <a:pt x="106" y="347"/>
                  </a:cubicBezTo>
                  <a:cubicBezTo>
                    <a:pt x="106" y="287"/>
                    <a:pt x="99" y="252"/>
                    <a:pt x="128" y="209"/>
                  </a:cubicBezTo>
                  <a:cubicBezTo>
                    <a:pt x="138" y="177"/>
                    <a:pt x="149" y="147"/>
                    <a:pt x="154" y="114"/>
                  </a:cubicBezTo>
                  <a:cubicBezTo>
                    <a:pt x="152" y="82"/>
                    <a:pt x="152" y="50"/>
                    <a:pt x="149" y="18"/>
                  </a:cubicBezTo>
                  <a:cubicBezTo>
                    <a:pt x="149" y="12"/>
                    <a:pt x="139" y="4"/>
                    <a:pt x="144" y="2"/>
                  </a:cubicBezTo>
                  <a:cubicBezTo>
                    <a:pt x="148" y="0"/>
                    <a:pt x="181" y="36"/>
                    <a:pt x="186" y="39"/>
                  </a:cubicBezTo>
                  <a:cubicBezTo>
                    <a:pt x="201" y="87"/>
                    <a:pt x="281" y="82"/>
                    <a:pt x="319" y="8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7" name="Freeform 31"/>
            <p:cNvSpPr>
              <a:spLocks/>
            </p:cNvSpPr>
            <p:nvPr/>
          </p:nvSpPr>
          <p:spPr bwMode="auto">
            <a:xfrm>
              <a:off x="4599" y="1284"/>
              <a:ext cx="569" cy="223"/>
            </a:xfrm>
            <a:custGeom>
              <a:avLst/>
              <a:gdLst>
                <a:gd name="T0" fmla="*/ 0 w 569"/>
                <a:gd name="T1" fmla="*/ 223 h 223"/>
                <a:gd name="T2" fmla="*/ 165 w 569"/>
                <a:gd name="T3" fmla="*/ 217 h 223"/>
                <a:gd name="T4" fmla="*/ 292 w 569"/>
                <a:gd name="T5" fmla="*/ 170 h 223"/>
                <a:gd name="T6" fmla="*/ 372 w 569"/>
                <a:gd name="T7" fmla="*/ 138 h 223"/>
                <a:gd name="T8" fmla="*/ 420 w 569"/>
                <a:gd name="T9" fmla="*/ 122 h 223"/>
                <a:gd name="T10" fmla="*/ 436 w 569"/>
                <a:gd name="T11" fmla="*/ 106 h 223"/>
                <a:gd name="T12" fmla="*/ 452 w 569"/>
                <a:gd name="T13" fmla="*/ 101 h 223"/>
                <a:gd name="T14" fmla="*/ 462 w 569"/>
                <a:gd name="T15" fmla="*/ 85 h 223"/>
                <a:gd name="T16" fmla="*/ 542 w 569"/>
                <a:gd name="T17" fmla="*/ 37 h 223"/>
                <a:gd name="T18" fmla="*/ 569 w 569"/>
                <a:gd name="T19" fmla="*/ 0 h 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9"/>
                <a:gd name="T31" fmla="*/ 0 h 223"/>
                <a:gd name="T32" fmla="*/ 569 w 569"/>
                <a:gd name="T33" fmla="*/ 223 h 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9" h="223">
                  <a:moveTo>
                    <a:pt x="0" y="223"/>
                  </a:moveTo>
                  <a:cubicBezTo>
                    <a:pt x="55" y="221"/>
                    <a:pt x="110" y="221"/>
                    <a:pt x="165" y="217"/>
                  </a:cubicBezTo>
                  <a:cubicBezTo>
                    <a:pt x="197" y="214"/>
                    <a:pt x="259" y="181"/>
                    <a:pt x="292" y="170"/>
                  </a:cubicBezTo>
                  <a:cubicBezTo>
                    <a:pt x="321" y="161"/>
                    <a:pt x="346" y="151"/>
                    <a:pt x="372" y="138"/>
                  </a:cubicBezTo>
                  <a:cubicBezTo>
                    <a:pt x="387" y="130"/>
                    <a:pt x="420" y="122"/>
                    <a:pt x="420" y="122"/>
                  </a:cubicBezTo>
                  <a:cubicBezTo>
                    <a:pt x="425" y="117"/>
                    <a:pt x="430" y="110"/>
                    <a:pt x="436" y="106"/>
                  </a:cubicBezTo>
                  <a:cubicBezTo>
                    <a:pt x="441" y="103"/>
                    <a:pt x="448" y="105"/>
                    <a:pt x="452" y="101"/>
                  </a:cubicBezTo>
                  <a:cubicBezTo>
                    <a:pt x="457" y="97"/>
                    <a:pt x="457" y="89"/>
                    <a:pt x="462" y="85"/>
                  </a:cubicBezTo>
                  <a:cubicBezTo>
                    <a:pt x="483" y="66"/>
                    <a:pt x="514" y="46"/>
                    <a:pt x="542" y="37"/>
                  </a:cubicBezTo>
                  <a:cubicBezTo>
                    <a:pt x="564" y="3"/>
                    <a:pt x="553" y="13"/>
                    <a:pt x="569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8" name="Freeform 32"/>
            <p:cNvSpPr>
              <a:spLocks/>
            </p:cNvSpPr>
            <p:nvPr/>
          </p:nvSpPr>
          <p:spPr bwMode="auto">
            <a:xfrm>
              <a:off x="3654" y="1560"/>
              <a:ext cx="308" cy="440"/>
            </a:xfrm>
            <a:custGeom>
              <a:avLst/>
              <a:gdLst>
                <a:gd name="T0" fmla="*/ 107 w 308"/>
                <a:gd name="T1" fmla="*/ 440 h 440"/>
                <a:gd name="T2" fmla="*/ 64 w 308"/>
                <a:gd name="T3" fmla="*/ 313 h 440"/>
                <a:gd name="T4" fmla="*/ 59 w 308"/>
                <a:gd name="T5" fmla="*/ 329 h 440"/>
                <a:gd name="T6" fmla="*/ 53 w 308"/>
                <a:gd name="T7" fmla="*/ 356 h 440"/>
                <a:gd name="T8" fmla="*/ 43 w 308"/>
                <a:gd name="T9" fmla="*/ 324 h 440"/>
                <a:gd name="T10" fmla="*/ 16 w 308"/>
                <a:gd name="T11" fmla="*/ 276 h 440"/>
                <a:gd name="T12" fmla="*/ 11 w 308"/>
                <a:gd name="T13" fmla="*/ 239 h 440"/>
                <a:gd name="T14" fmla="*/ 0 w 308"/>
                <a:gd name="T15" fmla="*/ 180 h 440"/>
                <a:gd name="T16" fmla="*/ 38 w 308"/>
                <a:gd name="T17" fmla="*/ 133 h 440"/>
                <a:gd name="T18" fmla="*/ 69 w 308"/>
                <a:gd name="T19" fmla="*/ 111 h 440"/>
                <a:gd name="T20" fmla="*/ 101 w 308"/>
                <a:gd name="T21" fmla="*/ 101 h 440"/>
                <a:gd name="T22" fmla="*/ 213 w 308"/>
                <a:gd name="T23" fmla="*/ 64 h 440"/>
                <a:gd name="T24" fmla="*/ 276 w 308"/>
                <a:gd name="T25" fmla="*/ 26 h 440"/>
                <a:gd name="T26" fmla="*/ 308 w 308"/>
                <a:gd name="T27" fmla="*/ 0 h 4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8"/>
                <a:gd name="T43" fmla="*/ 0 h 440"/>
                <a:gd name="T44" fmla="*/ 308 w 308"/>
                <a:gd name="T45" fmla="*/ 440 h 4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8" h="440">
                  <a:moveTo>
                    <a:pt x="107" y="440"/>
                  </a:moveTo>
                  <a:cubicBezTo>
                    <a:pt x="90" y="397"/>
                    <a:pt x="75" y="359"/>
                    <a:pt x="64" y="313"/>
                  </a:cubicBezTo>
                  <a:cubicBezTo>
                    <a:pt x="62" y="318"/>
                    <a:pt x="60" y="324"/>
                    <a:pt x="59" y="329"/>
                  </a:cubicBezTo>
                  <a:cubicBezTo>
                    <a:pt x="57" y="338"/>
                    <a:pt x="62" y="359"/>
                    <a:pt x="53" y="356"/>
                  </a:cubicBezTo>
                  <a:cubicBezTo>
                    <a:pt x="42" y="353"/>
                    <a:pt x="49" y="333"/>
                    <a:pt x="43" y="324"/>
                  </a:cubicBezTo>
                  <a:cubicBezTo>
                    <a:pt x="19" y="287"/>
                    <a:pt x="26" y="304"/>
                    <a:pt x="16" y="276"/>
                  </a:cubicBezTo>
                  <a:cubicBezTo>
                    <a:pt x="14" y="264"/>
                    <a:pt x="13" y="251"/>
                    <a:pt x="11" y="239"/>
                  </a:cubicBezTo>
                  <a:cubicBezTo>
                    <a:pt x="8" y="219"/>
                    <a:pt x="0" y="180"/>
                    <a:pt x="0" y="180"/>
                  </a:cubicBezTo>
                  <a:cubicBezTo>
                    <a:pt x="7" y="145"/>
                    <a:pt x="6" y="143"/>
                    <a:pt x="38" y="133"/>
                  </a:cubicBezTo>
                  <a:cubicBezTo>
                    <a:pt x="48" y="126"/>
                    <a:pt x="59" y="118"/>
                    <a:pt x="69" y="111"/>
                  </a:cubicBezTo>
                  <a:cubicBezTo>
                    <a:pt x="78" y="105"/>
                    <a:pt x="101" y="101"/>
                    <a:pt x="101" y="101"/>
                  </a:cubicBezTo>
                  <a:cubicBezTo>
                    <a:pt x="138" y="76"/>
                    <a:pt x="168" y="69"/>
                    <a:pt x="213" y="64"/>
                  </a:cubicBezTo>
                  <a:cubicBezTo>
                    <a:pt x="238" y="55"/>
                    <a:pt x="252" y="35"/>
                    <a:pt x="276" y="26"/>
                  </a:cubicBezTo>
                  <a:cubicBezTo>
                    <a:pt x="291" y="4"/>
                    <a:pt x="293" y="15"/>
                    <a:pt x="308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719" name="Freeform 33"/>
            <p:cNvSpPr>
              <a:spLocks/>
            </p:cNvSpPr>
            <p:nvPr/>
          </p:nvSpPr>
          <p:spPr bwMode="auto">
            <a:xfrm>
              <a:off x="4106" y="742"/>
              <a:ext cx="1072" cy="128"/>
            </a:xfrm>
            <a:custGeom>
              <a:avLst/>
              <a:gdLst>
                <a:gd name="T0" fmla="*/ 0 w 1072"/>
                <a:gd name="T1" fmla="*/ 128 h 128"/>
                <a:gd name="T2" fmla="*/ 339 w 1072"/>
                <a:gd name="T3" fmla="*/ 122 h 128"/>
                <a:gd name="T4" fmla="*/ 440 w 1072"/>
                <a:gd name="T5" fmla="*/ 101 h 128"/>
                <a:gd name="T6" fmla="*/ 764 w 1072"/>
                <a:gd name="T7" fmla="*/ 85 h 128"/>
                <a:gd name="T8" fmla="*/ 918 w 1072"/>
                <a:gd name="T9" fmla="*/ 53 h 128"/>
                <a:gd name="T10" fmla="*/ 1072 w 1072"/>
                <a:gd name="T11" fmla="*/ 0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2"/>
                <a:gd name="T19" fmla="*/ 0 h 128"/>
                <a:gd name="T20" fmla="*/ 1072 w 1072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2" h="128">
                  <a:moveTo>
                    <a:pt x="0" y="128"/>
                  </a:moveTo>
                  <a:cubicBezTo>
                    <a:pt x="113" y="126"/>
                    <a:pt x="226" y="125"/>
                    <a:pt x="339" y="122"/>
                  </a:cubicBezTo>
                  <a:cubicBezTo>
                    <a:pt x="374" y="121"/>
                    <a:pt x="406" y="103"/>
                    <a:pt x="440" y="101"/>
                  </a:cubicBezTo>
                  <a:cubicBezTo>
                    <a:pt x="548" y="94"/>
                    <a:pt x="655" y="88"/>
                    <a:pt x="764" y="85"/>
                  </a:cubicBezTo>
                  <a:cubicBezTo>
                    <a:pt x="816" y="81"/>
                    <a:pt x="870" y="77"/>
                    <a:pt x="918" y="53"/>
                  </a:cubicBezTo>
                  <a:cubicBezTo>
                    <a:pt x="966" y="29"/>
                    <a:pt x="1016" y="0"/>
                    <a:pt x="1072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4171" y="1386"/>
              <a:ext cx="288" cy="336"/>
              <a:chOff x="2592" y="1488"/>
              <a:chExt cx="288" cy="336"/>
            </a:xfrm>
          </p:grpSpPr>
          <p:sp>
            <p:nvSpPr>
              <p:cNvPr id="71722" name="Rectangle 35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1723" name="Rectangle 36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71724" name="AutoShape 37"/>
              <p:cNvCxnSpPr>
                <a:cxnSpLocks noChangeShapeType="1"/>
                <a:stCxn id="71722" idx="0"/>
                <a:endCxn id="71723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71721" name="Text Box 38"/>
            <p:cNvSpPr txBox="1">
              <a:spLocks noChangeArrowheads="1"/>
            </p:cNvSpPr>
            <p:nvPr/>
          </p:nvSpPr>
          <p:spPr bwMode="auto">
            <a:xfrm>
              <a:off x="4267" y="1440"/>
              <a:ext cx="384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FFFF00"/>
                  </a:solidFill>
                  <a:latin typeface="Comic Sans MS" pitchFamily="66" charset="0"/>
                  <a:ea typeface="+mn-ea"/>
                  <a:cs typeface="+mn-cs"/>
                </a:rPr>
                <a:t>w</a:t>
              </a:r>
              <a:endParaRPr lang="en-US" kern="1200">
                <a:solidFill>
                  <a:srgbClr val="FFFF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sp>
        <p:nvSpPr>
          <p:cNvPr id="71704" name="Line 39"/>
          <p:cNvSpPr>
            <a:spLocks noChangeShapeType="1"/>
          </p:cNvSpPr>
          <p:nvPr/>
        </p:nvSpPr>
        <p:spPr bwMode="auto">
          <a:xfrm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5" name="Line 40"/>
          <p:cNvSpPr>
            <a:spLocks noChangeShapeType="1"/>
          </p:cNvSpPr>
          <p:nvPr/>
        </p:nvSpPr>
        <p:spPr bwMode="auto">
          <a:xfrm flipV="1"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706" name="Text Box 41"/>
          <p:cNvSpPr txBox="1">
            <a:spLocks noChangeArrowheads="1"/>
          </p:cNvSpPr>
          <p:nvPr/>
        </p:nvSpPr>
        <p:spPr bwMode="auto">
          <a:xfrm>
            <a:off x="152400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71707" name="Text Box 42"/>
          <p:cNvSpPr txBox="1">
            <a:spLocks noChangeArrowheads="1"/>
          </p:cNvSpPr>
          <p:nvPr/>
        </p:nvSpPr>
        <p:spPr bwMode="auto">
          <a:xfrm>
            <a:off x="2584450" y="34290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71708" name="Text Box 43"/>
          <p:cNvSpPr txBox="1">
            <a:spLocks noChangeArrowheads="1"/>
          </p:cNvSpPr>
          <p:nvPr/>
        </p:nvSpPr>
        <p:spPr bwMode="auto">
          <a:xfrm>
            <a:off x="3346450" y="3429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71709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sp>
        <p:nvSpPr>
          <p:cNvPr id="45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9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q</a:t>
            </a:r>
          </a:p>
        </p:txBody>
      </p:sp>
      <p:sp>
        <p:nvSpPr>
          <p:cNvPr id="51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2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5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5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6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8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p</a:t>
            </a:r>
          </a:p>
        </p:txBody>
      </p:sp>
      <p:sp>
        <p:nvSpPr>
          <p:cNvPr id="69" name="Text Box 28"/>
          <p:cNvSpPr txBox="1">
            <a:spLocks noChangeArrowheads="1"/>
          </p:cNvSpPr>
          <p:nvPr/>
        </p:nvSpPr>
        <p:spPr bwMode="auto">
          <a:xfrm>
            <a:off x="2895600" y="1965325"/>
            <a:ext cx="68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w</a:t>
            </a:r>
            <a:r>
              <a:rPr lang="en-US" sz="2000" b="1" kern="1200" baseline="-2500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pq</a:t>
            </a:r>
          </a:p>
        </p:txBody>
      </p:sp>
      <p:sp>
        <p:nvSpPr>
          <p:cNvPr id="70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4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5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6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7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8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9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0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1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2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3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4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2147483647 w 144"/>
              <a:gd name="T3" fmla="*/ 2147483647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6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 l="11868" t="41953" r="11375" b="30560"/>
          <a:stretch>
            <a:fillRect/>
          </a:stretch>
        </p:blipFill>
        <p:spPr bwMode="auto">
          <a:xfrm>
            <a:off x="811213" y="1347788"/>
            <a:ext cx="7391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5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Cuts in a graph: Min cut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590800"/>
            <a:ext cx="7772400" cy="1219200"/>
          </a:xfrm>
        </p:spPr>
        <p:txBody>
          <a:bodyPr/>
          <a:lstStyle/>
          <a:p>
            <a:pPr eaLnBrk="1" hangingPunct="1"/>
            <a:r>
              <a:rPr lang="en-US"/>
              <a:t>Link Cut</a:t>
            </a:r>
          </a:p>
          <a:p>
            <a:pPr lvl="1" eaLnBrk="1" hangingPunct="1"/>
            <a:r>
              <a:rPr lang="en-US"/>
              <a:t>set of links whose removal makes a graph disconnected</a:t>
            </a:r>
          </a:p>
          <a:p>
            <a:pPr lvl="1" eaLnBrk="1" hangingPunct="1"/>
            <a:r>
              <a:rPr lang="en-US"/>
              <a:t>cost of a cut:</a:t>
            </a:r>
          </a:p>
        </p:txBody>
      </p:sp>
      <p:sp>
        <p:nvSpPr>
          <p:cNvPr id="4101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2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3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4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5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6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7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8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09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0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1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2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3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14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4115" name="AutoShape 18"/>
          <p:cNvCxnSpPr>
            <a:cxnSpLocks noChangeShapeType="1"/>
            <a:stCxn id="4101" idx="5"/>
            <a:endCxn id="4111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6" name="AutoShape 19"/>
          <p:cNvCxnSpPr>
            <a:cxnSpLocks noChangeShapeType="1"/>
            <a:stCxn id="4103" idx="6"/>
            <a:endCxn id="4111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7" name="AutoShape 20"/>
          <p:cNvCxnSpPr>
            <a:cxnSpLocks noChangeShapeType="1"/>
            <a:stCxn id="4103" idx="5"/>
            <a:endCxn id="4108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8" name="AutoShape 21"/>
          <p:cNvCxnSpPr>
            <a:cxnSpLocks noChangeShapeType="1"/>
            <a:stCxn id="4101" idx="3"/>
            <a:endCxn id="4103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19" name="AutoShape 22"/>
          <p:cNvCxnSpPr>
            <a:cxnSpLocks noChangeShapeType="1"/>
            <a:stCxn id="4111" idx="4"/>
            <a:endCxn id="4108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0" name="AutoShape 23"/>
          <p:cNvCxnSpPr>
            <a:cxnSpLocks noChangeShapeType="1"/>
            <a:stCxn id="4111" idx="7"/>
            <a:endCxn id="4102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1" name="AutoShape 24"/>
          <p:cNvCxnSpPr>
            <a:cxnSpLocks noChangeShapeType="1"/>
            <a:stCxn id="4111" idx="5"/>
            <a:endCxn id="4104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2" name="AutoShape 25"/>
          <p:cNvCxnSpPr>
            <a:cxnSpLocks noChangeShapeType="1"/>
            <a:stCxn id="4108" idx="6"/>
            <a:endCxn id="4104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3" name="AutoShape 26"/>
          <p:cNvCxnSpPr>
            <a:cxnSpLocks noChangeShapeType="1"/>
            <a:stCxn id="4101" idx="7"/>
            <a:endCxn id="4109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4" name="AutoShape 27"/>
          <p:cNvCxnSpPr>
            <a:cxnSpLocks noChangeShapeType="1"/>
            <a:stCxn id="4109" idx="5"/>
            <a:endCxn id="4102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5" name="AutoShape 28"/>
          <p:cNvCxnSpPr>
            <a:cxnSpLocks noChangeShapeType="1"/>
            <a:stCxn id="4104" idx="7"/>
            <a:endCxn id="4105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6" name="AutoShape 29"/>
          <p:cNvCxnSpPr>
            <a:cxnSpLocks noChangeShapeType="1"/>
            <a:stCxn id="4109" idx="6"/>
            <a:endCxn id="4105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7" name="AutoShape 30"/>
          <p:cNvCxnSpPr>
            <a:cxnSpLocks noChangeShapeType="1"/>
            <a:stCxn id="4111" idx="6"/>
            <a:endCxn id="4105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8" name="AutoShape 31"/>
          <p:cNvCxnSpPr>
            <a:cxnSpLocks noChangeShapeType="1"/>
            <a:stCxn id="4106" idx="4"/>
            <a:endCxn id="4113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29" name="AutoShape 32"/>
          <p:cNvCxnSpPr>
            <a:cxnSpLocks noChangeShapeType="1"/>
            <a:stCxn id="4106" idx="7"/>
            <a:endCxn id="4112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0" name="AutoShape 33"/>
          <p:cNvCxnSpPr>
            <a:cxnSpLocks noChangeShapeType="1"/>
            <a:stCxn id="4112" idx="4"/>
            <a:endCxn id="4107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1" name="AutoShape 34"/>
          <p:cNvCxnSpPr>
            <a:cxnSpLocks noChangeShapeType="1"/>
            <a:stCxn id="4113" idx="6"/>
            <a:endCxn id="4107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2" name="AutoShape 35"/>
          <p:cNvCxnSpPr>
            <a:cxnSpLocks noChangeShapeType="1"/>
            <a:stCxn id="4112" idx="5"/>
            <a:endCxn id="4110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3" name="AutoShape 36"/>
          <p:cNvCxnSpPr>
            <a:cxnSpLocks noChangeShapeType="1"/>
            <a:stCxn id="4106" idx="5"/>
            <a:endCxn id="4107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4" name="AutoShape 37"/>
          <p:cNvCxnSpPr>
            <a:cxnSpLocks noChangeShapeType="1"/>
            <a:stCxn id="4110" idx="3"/>
            <a:endCxn id="4113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5" name="AutoShape 38"/>
          <p:cNvCxnSpPr>
            <a:cxnSpLocks noChangeShapeType="1"/>
            <a:stCxn id="4110" idx="4"/>
            <a:endCxn id="4114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6" name="AutoShape 39"/>
          <p:cNvCxnSpPr>
            <a:cxnSpLocks noChangeShapeType="1"/>
            <a:stCxn id="4113" idx="5"/>
            <a:endCxn id="4114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4137" name="AutoShape 40"/>
          <p:cNvCxnSpPr>
            <a:cxnSpLocks noChangeShapeType="1"/>
            <a:stCxn id="4105" idx="6"/>
            <a:endCxn id="4106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8" name="AutoShape 41"/>
          <p:cNvCxnSpPr>
            <a:cxnSpLocks noChangeShapeType="1"/>
            <a:stCxn id="4104" idx="5"/>
            <a:endCxn id="4114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39" name="AutoShape 42"/>
          <p:cNvCxnSpPr>
            <a:cxnSpLocks noChangeShapeType="1"/>
            <a:stCxn id="4109" idx="7"/>
            <a:endCxn id="4106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4140" name="AutoShape 43"/>
          <p:cNvCxnSpPr>
            <a:cxnSpLocks noChangeShapeType="1"/>
            <a:stCxn id="4105" idx="5"/>
            <a:endCxn id="4113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4141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CC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42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80808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77871" name="Rectangle 47"/>
          <p:cNvSpPr>
            <a:spLocks noChangeArrowheads="1"/>
          </p:cNvSpPr>
          <p:nvPr/>
        </p:nvSpPr>
        <p:spPr bwMode="auto">
          <a:xfrm>
            <a:off x="665163" y="4414838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Find minimum cut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gives you a segmentation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fast algorithms exist for doing this</a:t>
            </a:r>
          </a:p>
        </p:txBody>
      </p:sp>
      <p:sp>
        <p:nvSpPr>
          <p:cNvPr id="4145" name="Text Box 50"/>
          <p:cNvSpPr txBox="1">
            <a:spLocks noChangeArrowheads="1"/>
          </p:cNvSpPr>
          <p:nvPr/>
        </p:nvSpPr>
        <p:spPr bwMode="auto">
          <a:xfrm>
            <a:off x="7426325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graphicFrame>
        <p:nvGraphicFramePr>
          <p:cNvPr id="4098" name="Object 49"/>
          <p:cNvGraphicFramePr>
            <a:graphicFrameLocks noChangeAspect="1"/>
          </p:cNvGraphicFramePr>
          <p:nvPr/>
        </p:nvGraphicFramePr>
        <p:xfrm>
          <a:off x="3184525" y="3502025"/>
          <a:ext cx="292576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1295280" imgH="355320" progId="Equation.3">
                  <p:embed/>
                </p:oleObj>
              </mc:Choice>
              <mc:Fallback>
                <p:oleObj name="Equation" r:id="rId4" imgW="1295280" imgH="355320" progId="Equation.3">
                  <p:embed/>
                  <p:pic>
                    <p:nvPicPr>
                      <p:cNvPr id="4098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3502025"/>
                        <a:ext cx="2925763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6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7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Minimum cut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4294967295"/>
          </p:nvPr>
        </p:nvSpPr>
        <p:spPr>
          <a:xfrm>
            <a:off x="446088" y="1347788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/>
              <a:t>Problem with minimum cut:  </a:t>
            </a:r>
          </a:p>
          <a:p>
            <a:pPr eaLnBrk="1" hangingPunct="1">
              <a:buFontTx/>
              <a:buNone/>
            </a:pPr>
            <a:r>
              <a:rPr lang="en-US" sz="2400"/>
              <a:t>	Weight of cut proportional to number of edges in the cut; tends to produce small, isolated components.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3"/>
          <a:srcRect l="30833" t="36240" r="16667" b="9061"/>
          <a:stretch>
            <a:fillRect/>
          </a:stretch>
        </p:blipFill>
        <p:spPr bwMode="auto">
          <a:xfrm>
            <a:off x="1943100" y="2771775"/>
            <a:ext cx="4953000" cy="314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Box 4"/>
          <p:cNvSpPr txBox="1">
            <a:spLocks noChangeArrowheads="1"/>
          </p:cNvSpPr>
          <p:nvPr/>
        </p:nvSpPr>
        <p:spPr bwMode="auto">
          <a:xfrm>
            <a:off x="2895600" y="5943600"/>
            <a:ext cx="4038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[Shi &amp; </a:t>
            </a:r>
            <a:r>
              <a:rPr lang="en-US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Malik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2000 PAMI]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128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Cuts in a graph: Normalized cut</a:t>
            </a:r>
          </a:p>
        </p:txBody>
      </p:sp>
      <p:sp>
        <p:nvSpPr>
          <p:cNvPr id="5124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29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0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1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2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5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6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37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5138" name="AutoShape 18"/>
          <p:cNvCxnSpPr>
            <a:cxnSpLocks noChangeShapeType="1"/>
            <a:stCxn id="5124" idx="5"/>
            <a:endCxn id="5134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39" name="AutoShape 19"/>
          <p:cNvCxnSpPr>
            <a:cxnSpLocks noChangeShapeType="1"/>
            <a:stCxn id="5126" idx="6"/>
            <a:endCxn id="5134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0" name="AutoShape 20"/>
          <p:cNvCxnSpPr>
            <a:cxnSpLocks noChangeShapeType="1"/>
            <a:stCxn id="5126" idx="5"/>
            <a:endCxn id="5131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1" name="AutoShape 21"/>
          <p:cNvCxnSpPr>
            <a:cxnSpLocks noChangeShapeType="1"/>
            <a:stCxn id="5124" idx="3"/>
            <a:endCxn id="5126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2" name="AutoShape 22"/>
          <p:cNvCxnSpPr>
            <a:cxnSpLocks noChangeShapeType="1"/>
            <a:stCxn id="5134" idx="4"/>
            <a:endCxn id="5131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3" name="AutoShape 23"/>
          <p:cNvCxnSpPr>
            <a:cxnSpLocks noChangeShapeType="1"/>
            <a:stCxn id="5134" idx="7"/>
            <a:endCxn id="5125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4" name="AutoShape 24"/>
          <p:cNvCxnSpPr>
            <a:cxnSpLocks noChangeShapeType="1"/>
            <a:stCxn id="5134" idx="5"/>
            <a:endCxn id="5127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5" name="AutoShape 25"/>
          <p:cNvCxnSpPr>
            <a:cxnSpLocks noChangeShapeType="1"/>
            <a:stCxn id="5131" idx="6"/>
            <a:endCxn id="5127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6" name="AutoShape 26"/>
          <p:cNvCxnSpPr>
            <a:cxnSpLocks noChangeShapeType="1"/>
            <a:stCxn id="5124" idx="7"/>
            <a:endCxn id="5132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7" name="AutoShape 27"/>
          <p:cNvCxnSpPr>
            <a:cxnSpLocks noChangeShapeType="1"/>
            <a:stCxn id="5132" idx="5"/>
            <a:endCxn id="5125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8" name="AutoShape 28"/>
          <p:cNvCxnSpPr>
            <a:cxnSpLocks noChangeShapeType="1"/>
            <a:stCxn id="5127" idx="7"/>
            <a:endCxn id="5128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49" name="AutoShape 29"/>
          <p:cNvCxnSpPr>
            <a:cxnSpLocks noChangeShapeType="1"/>
            <a:stCxn id="5132" idx="6"/>
            <a:endCxn id="5128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0" name="AutoShape 30"/>
          <p:cNvCxnSpPr>
            <a:cxnSpLocks noChangeShapeType="1"/>
            <a:stCxn id="5134" idx="6"/>
            <a:endCxn id="5128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1" name="AutoShape 31"/>
          <p:cNvCxnSpPr>
            <a:cxnSpLocks noChangeShapeType="1"/>
            <a:stCxn id="5129" idx="4"/>
            <a:endCxn id="5136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2" name="AutoShape 32"/>
          <p:cNvCxnSpPr>
            <a:cxnSpLocks noChangeShapeType="1"/>
            <a:stCxn id="5129" idx="7"/>
            <a:endCxn id="5135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3" name="AutoShape 33"/>
          <p:cNvCxnSpPr>
            <a:cxnSpLocks noChangeShapeType="1"/>
            <a:stCxn id="5135" idx="4"/>
            <a:endCxn id="5130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4" name="AutoShape 34"/>
          <p:cNvCxnSpPr>
            <a:cxnSpLocks noChangeShapeType="1"/>
            <a:stCxn id="5136" idx="6"/>
            <a:endCxn id="5130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5" name="AutoShape 35"/>
          <p:cNvCxnSpPr>
            <a:cxnSpLocks noChangeShapeType="1"/>
            <a:stCxn id="5135" idx="5"/>
            <a:endCxn id="5133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6" name="AutoShape 36"/>
          <p:cNvCxnSpPr>
            <a:cxnSpLocks noChangeShapeType="1"/>
            <a:stCxn id="5129" idx="5"/>
            <a:endCxn id="5130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7" name="AutoShape 37"/>
          <p:cNvCxnSpPr>
            <a:cxnSpLocks noChangeShapeType="1"/>
            <a:stCxn id="5133" idx="3"/>
            <a:endCxn id="5136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8" name="AutoShape 38"/>
          <p:cNvCxnSpPr>
            <a:cxnSpLocks noChangeShapeType="1"/>
            <a:stCxn id="5133" idx="4"/>
            <a:endCxn id="5137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59" name="AutoShape 39"/>
          <p:cNvCxnSpPr>
            <a:cxnSpLocks noChangeShapeType="1"/>
            <a:stCxn id="5136" idx="5"/>
            <a:endCxn id="5137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  <p:cxnSp>
        <p:nvCxnSpPr>
          <p:cNvPr id="5160" name="AutoShape 40"/>
          <p:cNvCxnSpPr>
            <a:cxnSpLocks noChangeShapeType="1"/>
            <a:stCxn id="5128" idx="6"/>
            <a:endCxn id="5129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1" name="AutoShape 41"/>
          <p:cNvCxnSpPr>
            <a:cxnSpLocks noChangeShapeType="1"/>
            <a:stCxn id="5127" idx="5"/>
            <a:endCxn id="5137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2" name="AutoShape 42"/>
          <p:cNvCxnSpPr>
            <a:cxnSpLocks noChangeShapeType="1"/>
            <a:stCxn id="5132" idx="7"/>
            <a:endCxn id="5129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cxnSp>
        <p:nvCxnSpPr>
          <p:cNvPr id="5163" name="AutoShape 43"/>
          <p:cNvCxnSpPr>
            <a:cxnSpLocks noChangeShapeType="1"/>
            <a:stCxn id="5128" idx="5"/>
            <a:endCxn id="5136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</p:spPr>
      </p:cxnSp>
      <p:sp>
        <p:nvSpPr>
          <p:cNvPr id="5164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CC"/>
                </a:solidFill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5165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80808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621613" name="Rectangle 47"/>
          <p:cNvSpPr>
            <a:spLocks noChangeArrowheads="1"/>
          </p:cNvSpPr>
          <p:nvPr/>
        </p:nvSpPr>
        <p:spPr bwMode="auto">
          <a:xfrm>
            <a:off x="685800" y="2771775"/>
            <a:ext cx="795465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Normalized Cut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fix bias of Min Cut by </a:t>
            </a:r>
            <a:r>
              <a:rPr lang="en-US" sz="20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normalizing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for size of segments: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	assoc(A,V) = sum of weights of all edges that touch A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en-US" sz="10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Ncut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value small when we get two clusters with many edges with high weights, and few edges of low weight between them</a:t>
            </a:r>
          </a:p>
          <a:p>
            <a:pPr marL="742950" lvl="1" indent="-28575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Approximate solution for minimizing the </a:t>
            </a:r>
            <a:r>
              <a:rPr lang="en-US" sz="2000" dirty="0" err="1">
                <a:solidFill>
                  <a:srgbClr val="000000"/>
                </a:solidFill>
                <a:latin typeface="Arial" charset="0"/>
              </a:rPr>
              <a:t>Nc</a:t>
            </a:r>
            <a:r>
              <a:rPr lang="en-US" sz="20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ut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value : generalized eigenvalue problem.</a:t>
            </a:r>
          </a:p>
        </p:txBody>
      </p:sp>
      <p:sp>
        <p:nvSpPr>
          <p:cNvPr id="5167" name="Text Box 47"/>
          <p:cNvSpPr txBox="1">
            <a:spLocks noChangeArrowheads="1"/>
          </p:cNvSpPr>
          <p:nvPr/>
        </p:nvSpPr>
        <p:spPr bwMode="auto">
          <a:xfrm>
            <a:off x="7389813" y="6553200"/>
            <a:ext cx="2987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graphicFrame>
        <p:nvGraphicFramePr>
          <p:cNvPr id="621616" name="Object 48"/>
          <p:cNvGraphicFramePr>
            <a:graphicFrameLocks noChangeAspect="1"/>
          </p:cNvGraphicFramePr>
          <p:nvPr/>
        </p:nvGraphicFramePr>
        <p:xfrm>
          <a:off x="3951288" y="3730625"/>
          <a:ext cx="358140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5" imgW="1650960" imgH="419040" progId="Equation.3">
                  <p:embed/>
                </p:oleObj>
              </mc:Choice>
              <mc:Fallback>
                <p:oleObj name="Equation" r:id="rId5" imgW="1650960" imgH="419040" progId="Equation.3">
                  <p:embed/>
                  <p:pic>
                    <p:nvPicPr>
                      <p:cNvPr id="621616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1288" y="3730625"/>
                        <a:ext cx="3581400" cy="909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68" name="Picture 56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 r="64290" b="11780"/>
          <a:stretch>
            <a:fillRect/>
          </a:stretch>
        </p:blipFill>
        <p:spPr bwMode="auto">
          <a:xfrm>
            <a:off x="1577975" y="3767138"/>
            <a:ext cx="2179638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69" name="TextBox 54"/>
          <p:cNvSpPr txBox="1">
            <a:spLocks noChangeArrowheads="1"/>
          </p:cNvSpPr>
          <p:nvPr/>
        </p:nvSpPr>
        <p:spPr bwMode="auto">
          <a:xfrm>
            <a:off x="-1404664" y="6650196"/>
            <a:ext cx="88391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3"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J. Shi and J. </a:t>
            </a:r>
            <a:r>
              <a:rPr lang="en-US" sz="1200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Malik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hlinkClick r:id="rId8"/>
              </a:rPr>
              <a:t>Normalized Cuts and Image Segmentation</a:t>
            </a: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CVPR, 1997 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sz="16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79C0E71-56DE-4C53-B283-1EC268429DB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5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results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7620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004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2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0" y="27432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3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48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004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0" y="47244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 sz="1400" kern="1200" dirty="0"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47756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001000" cy="838200"/>
          </a:xfrm>
        </p:spPr>
        <p:txBody>
          <a:bodyPr>
            <a:normAutofit fontScale="90000"/>
          </a:bodyPr>
          <a:lstStyle/>
          <a:p>
            <a:r>
              <a:rPr lang="en-US"/>
              <a:t>Results: Berkeley Segmentation Engine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15200" y="10668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0574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8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00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9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62600" y="365760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60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334250" y="3657600"/>
            <a:ext cx="15049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1295400" y="6172200"/>
            <a:ext cx="7010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  <a:hlinkClick r:id="rId12"/>
              </a:rPr>
              <a:t>http://www.cs.berkeley.edu/~fowlkes/BSE/</a:t>
            </a:r>
            <a:endParaRPr lang="en-US" sz="24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0879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4"/>
          <p:cNvSpPr>
            <a:spLocks noGrp="1"/>
          </p:cNvSpPr>
          <p:nvPr>
            <p:ph type="title"/>
          </p:nvPr>
        </p:nvSpPr>
        <p:spPr>
          <a:xfrm>
            <a:off x="482600" y="179388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Normalized cuts: pros and cons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1420813"/>
            <a:ext cx="8229600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u="sng"/>
              <a:t>Pros:</a:t>
            </a:r>
          </a:p>
          <a:p>
            <a:pPr eaLnBrk="1" hangingPunct="1"/>
            <a:r>
              <a:rPr lang="en-US" sz="2400"/>
              <a:t>Generic framework, flexible to choice of function that computes weights (“affinities”) between nodes</a:t>
            </a:r>
          </a:p>
          <a:p>
            <a:pPr eaLnBrk="1" hangingPunct="1"/>
            <a:r>
              <a:rPr lang="en-US" sz="2400"/>
              <a:t>Does not require model of the data distribution</a:t>
            </a:r>
          </a:p>
          <a:p>
            <a:pPr eaLnBrk="1" hangingPunct="1"/>
            <a:endParaRPr lang="en-US" sz="2400"/>
          </a:p>
          <a:p>
            <a:pPr eaLnBrk="1" hangingPunct="1">
              <a:buFontTx/>
              <a:buNone/>
            </a:pPr>
            <a:r>
              <a:rPr lang="en-US" sz="2400" u="sng"/>
              <a:t>Cons:</a:t>
            </a:r>
          </a:p>
          <a:p>
            <a:pPr eaLnBrk="1" hangingPunct="1"/>
            <a:r>
              <a:rPr lang="en-US" sz="2400"/>
              <a:t>Time complexity can be high</a:t>
            </a:r>
          </a:p>
          <a:p>
            <a:pPr lvl="1" eaLnBrk="1" hangingPunct="1"/>
            <a:r>
              <a:rPr lang="en-US" sz="2000"/>
              <a:t>Dense, highly connected graphs </a:t>
            </a:r>
            <a:r>
              <a:rPr lang="en-US" sz="2000">
                <a:sym typeface="Wingdings" pitchFamily="2" charset="2"/>
              </a:rPr>
              <a:t> many affinity computations</a:t>
            </a:r>
          </a:p>
          <a:p>
            <a:pPr lvl="1" eaLnBrk="1" hangingPunct="1"/>
            <a:r>
              <a:rPr lang="en-US" sz="2000">
                <a:sym typeface="Wingdings" pitchFamily="2" charset="2"/>
              </a:rPr>
              <a:t>Solving eigenvalue problem</a:t>
            </a:r>
          </a:p>
          <a:p>
            <a:pPr eaLnBrk="1" hangingPunct="1"/>
            <a:r>
              <a:rPr lang="en-US" sz="2400">
                <a:sym typeface="Wingdings" pitchFamily="2" charset="2"/>
              </a:rPr>
              <a:t>Preference for balanced partitions</a:t>
            </a:r>
            <a:endParaRPr lang="en-US" sz="240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93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86</a:t>
            </a:fld>
            <a:endParaRPr lang="en-US" sz="1400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134042-C103-8643-BEAC-F0D2D5041C9E}"/>
              </a:ext>
            </a:extLst>
          </p:cNvPr>
          <p:cNvSpPr/>
          <p:nvPr/>
        </p:nvSpPr>
        <p:spPr>
          <a:xfrm>
            <a:off x="1866900" y="3505200"/>
            <a:ext cx="5410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932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Segments as primitives for recognition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304800" y="6019800"/>
            <a:ext cx="8839200" cy="304800"/>
          </a:xfrm>
        </p:spPr>
        <p:txBody>
          <a:bodyPr/>
          <a:lstStyle/>
          <a:p>
            <a:r>
              <a:rPr lang="en-US" sz="1200" dirty="0"/>
              <a:t>B. Russell et al., </a:t>
            </a:r>
            <a:r>
              <a:rPr lang="en-US" sz="1200" dirty="0">
                <a:hlinkClick r:id="rId3"/>
              </a:rPr>
              <a:t>“Using Multiple Segmentations to Discover Objects and their Extent in Image Collections,”</a:t>
            </a:r>
            <a:r>
              <a:rPr lang="en-US" sz="1200" dirty="0"/>
              <a:t> CVPR 2006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371600" y="914400"/>
            <a:ext cx="6019800" cy="1322388"/>
            <a:chOff x="111720" y="2590800"/>
            <a:chExt cx="3433167" cy="754062"/>
          </a:xfrm>
        </p:grpSpPr>
        <p:sp>
          <p:nvSpPr>
            <p:cNvPr id="55302" name="Text Box 2029"/>
            <p:cNvSpPr txBox="1">
              <a:spLocks noChangeArrowheads="1"/>
            </p:cNvSpPr>
            <p:nvPr/>
          </p:nvSpPr>
          <p:spPr bwMode="auto">
            <a:xfrm>
              <a:off x="457200" y="2590800"/>
              <a:ext cx="3014662" cy="112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rtl="0" eaLnBrk="0" fontAlgn="base" hangingPunct="0">
                <a:lnSpc>
                  <a:spcPct val="7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6600"/>
                  </a:solidFill>
                  <a:latin typeface="Arial" charset="0"/>
                  <a:ea typeface="+mn-ea"/>
                  <a:cs typeface="Arial" charset="0"/>
                </a:rPr>
                <a:t>Multiple segmentations</a:t>
              </a:r>
              <a:endParaRPr lang="en-GB" b="1" kern="1200">
                <a:solidFill>
                  <a:srgbClr val="0066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grpSp>
          <p:nvGrpSpPr>
            <p:cNvPr id="3" name="Group 2049"/>
            <p:cNvGrpSpPr>
              <a:grpSpLocks/>
            </p:cNvGrpSpPr>
            <p:nvPr/>
          </p:nvGrpSpPr>
          <p:grpSpPr bwMode="auto">
            <a:xfrm>
              <a:off x="1046162" y="2735262"/>
              <a:ext cx="2498725" cy="609600"/>
              <a:chOff x="2115" y="711"/>
              <a:chExt cx="1574" cy="384"/>
            </a:xfrm>
          </p:grpSpPr>
          <p:grpSp>
            <p:nvGrpSpPr>
              <p:cNvPr id="4" name="Group 2048"/>
              <p:cNvGrpSpPr>
                <a:grpSpLocks/>
              </p:cNvGrpSpPr>
              <p:nvPr/>
            </p:nvGrpSpPr>
            <p:grpSpPr bwMode="auto">
              <a:xfrm>
                <a:off x="2115" y="711"/>
                <a:ext cx="1574" cy="384"/>
                <a:chOff x="2115" y="711"/>
                <a:chExt cx="1574" cy="384"/>
              </a:xfrm>
            </p:grpSpPr>
            <p:pic>
              <p:nvPicPr>
                <p:cNvPr id="55309" name="Picture 2031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 l="569"/>
                <a:stretch>
                  <a:fillRect/>
                </a:stretch>
              </p:blipFill>
              <p:spPr bwMode="auto">
                <a:xfrm>
                  <a:off x="2116" y="712"/>
                  <a:ext cx="1573" cy="3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5310" name="Rectangle 2032"/>
                <p:cNvSpPr>
                  <a:spLocks noChangeArrowheads="1"/>
                </p:cNvSpPr>
                <p:nvPr/>
              </p:nvSpPr>
              <p:spPr bwMode="auto">
                <a:xfrm>
                  <a:off x="3435" y="711"/>
                  <a:ext cx="249" cy="19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55311" name="Rectangle 2034"/>
                <p:cNvSpPr>
                  <a:spLocks noChangeArrowheads="1"/>
                </p:cNvSpPr>
                <p:nvPr/>
              </p:nvSpPr>
              <p:spPr bwMode="auto">
                <a:xfrm>
                  <a:off x="3168" y="711"/>
                  <a:ext cx="249" cy="192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Arial" charset="0"/>
                  </a:endParaRPr>
                </a:p>
              </p:txBody>
            </p:sp>
            <p:grpSp>
              <p:nvGrpSpPr>
                <p:cNvPr id="5" name="Group 2038"/>
                <p:cNvGrpSpPr>
                  <a:grpSpLocks/>
                </p:cNvGrpSpPr>
                <p:nvPr/>
              </p:nvGrpSpPr>
              <p:grpSpPr bwMode="auto">
                <a:xfrm>
                  <a:off x="2907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22" name="Rectangle 2036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23" name="Rectangle 2037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  <p:grpSp>
              <p:nvGrpSpPr>
                <p:cNvPr id="6" name="Group 2039"/>
                <p:cNvGrpSpPr>
                  <a:grpSpLocks/>
                </p:cNvGrpSpPr>
                <p:nvPr/>
              </p:nvGrpSpPr>
              <p:grpSpPr bwMode="auto">
                <a:xfrm>
                  <a:off x="2640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20" name="Rectangle 2040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21" name="Rectangle 2041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  <p:grpSp>
              <p:nvGrpSpPr>
                <p:cNvPr id="7" name="Group 2042"/>
                <p:cNvGrpSpPr>
                  <a:grpSpLocks/>
                </p:cNvGrpSpPr>
                <p:nvPr/>
              </p:nvGrpSpPr>
              <p:grpSpPr bwMode="auto">
                <a:xfrm>
                  <a:off x="2379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18" name="Rectangle 2043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19" name="Rectangle 2044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  <p:grpSp>
              <p:nvGrpSpPr>
                <p:cNvPr id="8" name="Group 2045"/>
                <p:cNvGrpSpPr>
                  <a:grpSpLocks/>
                </p:cNvGrpSpPr>
                <p:nvPr/>
              </p:nvGrpSpPr>
              <p:grpSpPr bwMode="auto">
                <a:xfrm>
                  <a:off x="2115" y="711"/>
                  <a:ext cx="249" cy="384"/>
                  <a:chOff x="3531" y="711"/>
                  <a:chExt cx="249" cy="384"/>
                </a:xfrm>
              </p:grpSpPr>
              <p:sp>
                <p:nvSpPr>
                  <p:cNvPr id="55316" name="Rectangle 2046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711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  <p:sp>
                <p:nvSpPr>
                  <p:cNvPr id="55317" name="Rectangle 2047"/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903"/>
                    <a:ext cx="249" cy="192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 anchor="ctr">
                    <a:spAutoFit/>
                  </a:bodyPr>
                  <a:lstStyle/>
                  <a:p>
                    <a: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b="1" kern="1200">
                      <a:solidFill>
                        <a:srgbClr val="000000"/>
                      </a:solidFill>
                      <a:latin typeface="Arial" charset="0"/>
                      <a:ea typeface="+mn-ea"/>
                      <a:cs typeface="Arial" charset="0"/>
                    </a:endParaRPr>
                  </a:p>
                </p:txBody>
              </p:sp>
            </p:grpSp>
          </p:grpSp>
          <p:sp>
            <p:nvSpPr>
              <p:cNvPr id="55307" name="Rectangle 2033"/>
              <p:cNvSpPr>
                <a:spLocks noChangeArrowheads="1"/>
              </p:cNvSpPr>
              <p:nvPr/>
            </p:nvSpPr>
            <p:spPr bwMode="auto">
              <a:xfrm>
                <a:off x="3435" y="903"/>
                <a:ext cx="249" cy="19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kern="120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endParaRPr>
              </a:p>
            </p:txBody>
          </p:sp>
          <p:sp>
            <p:nvSpPr>
              <p:cNvPr id="55308" name="Rectangle 2035"/>
              <p:cNvSpPr>
                <a:spLocks noChangeArrowheads="1"/>
              </p:cNvSpPr>
              <p:nvPr/>
            </p:nvSpPr>
            <p:spPr bwMode="auto">
              <a:xfrm>
                <a:off x="3168" y="903"/>
                <a:ext cx="249" cy="19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 kern="1200">
                  <a:solidFill>
                    <a:srgbClr val="000000"/>
                  </a:solidFill>
                  <a:latin typeface="Arial" charset="0"/>
                  <a:ea typeface="+mn-ea"/>
                  <a:cs typeface="Arial" charset="0"/>
                </a:endParaRPr>
              </a:p>
            </p:txBody>
          </p:sp>
        </p:grpSp>
        <p:pic>
          <p:nvPicPr>
            <p:cNvPr id="55304" name="Picture 2050" descr="ex_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1720" y="2780903"/>
              <a:ext cx="672741" cy="505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5" name="Line 2051"/>
            <p:cNvSpPr>
              <a:spLocks noChangeShapeType="1"/>
            </p:cNvSpPr>
            <p:nvPr/>
          </p:nvSpPr>
          <p:spPr bwMode="auto">
            <a:xfrm>
              <a:off x="852487" y="3044825"/>
              <a:ext cx="16033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sm" len="med"/>
            </a:ln>
          </p:spPr>
          <p:txBody>
            <a:bodyPr lIns="0" tIns="0" rIns="0" bIns="0" anchor="ctr" anchorCtr="1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endParaRPr>
            </a:p>
          </p:txBody>
        </p:sp>
      </p:grpSp>
      <p:pic>
        <p:nvPicPr>
          <p:cNvPr id="55301" name="Picture 180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0" y="2286000"/>
            <a:ext cx="6781800" cy="373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6781800" y="65502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88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8" descr="horses_Y_0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524000"/>
            <a:ext cx="2835275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0" name="Picture 10" descr="horses_filt_itr0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1758950"/>
            <a:ext cx="703263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850" name="Picture 810" descr="horses_muContour_038_itr0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80125" y="1447800"/>
            <a:ext cx="2911475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851" name="Picture 811" descr="horses_dContour_038_itr0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0" y="1474788"/>
            <a:ext cx="2908300" cy="218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Top-down segmentation</a:t>
            </a:r>
          </a:p>
        </p:txBody>
      </p:sp>
      <p:pic>
        <p:nvPicPr>
          <p:cNvPr id="21" name="Picture 826" descr="horses_filt_itr0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0" y="2209800"/>
            <a:ext cx="114141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19" descr="horses_filt_itr0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306513" y="1497013"/>
            <a:ext cx="1284287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781800" y="65502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sp>
        <p:nvSpPr>
          <p:cNvPr id="12" name="Content Placeholder 20"/>
          <p:cNvSpPr txBox="1">
            <a:spLocks/>
          </p:cNvSpPr>
          <p:nvPr/>
        </p:nvSpPr>
        <p:spPr bwMode="auto">
          <a:xfrm>
            <a:off x="0" y="5732517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 Borenstein and S. Ullman,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9"/>
              </a:rPr>
              <a:t>“Class-specific, top-down segmentation,”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ECCV 2002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A. Levin and Y. Weiss,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10"/>
              </a:rPr>
              <a:t>“Learning to Combine Bottom-Up and Top-Down Segmentation,”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ECCV 2006.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sz="1400" kern="1200" dirty="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5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2125" y="914400"/>
            <a:ext cx="73056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Top-down segmentation</a:t>
            </a:r>
          </a:p>
        </p:txBody>
      </p:sp>
      <p:sp>
        <p:nvSpPr>
          <p:cNvPr id="57348" name="Content Placeholder 20"/>
          <p:cNvSpPr>
            <a:spLocks noGrp="1"/>
          </p:cNvSpPr>
          <p:nvPr>
            <p:ph idx="1"/>
          </p:nvPr>
        </p:nvSpPr>
        <p:spPr>
          <a:xfrm>
            <a:off x="0" y="5732517"/>
            <a:ext cx="9144000" cy="1676400"/>
          </a:xfrm>
        </p:spPr>
        <p:txBody>
          <a:bodyPr/>
          <a:lstStyle/>
          <a:p>
            <a:r>
              <a:rPr lang="en-US" sz="1800" dirty="0"/>
              <a:t>E. </a:t>
            </a:r>
            <a:r>
              <a:rPr lang="en-US" sz="1800" dirty="0" err="1"/>
              <a:t>Borenstein</a:t>
            </a:r>
            <a:r>
              <a:rPr lang="en-US" sz="1800" dirty="0"/>
              <a:t> and S. </a:t>
            </a:r>
            <a:r>
              <a:rPr lang="en-US" sz="1800" dirty="0" err="1"/>
              <a:t>Ullman</a:t>
            </a:r>
            <a:r>
              <a:rPr lang="en-US" sz="1800" dirty="0"/>
              <a:t>, </a:t>
            </a:r>
            <a:r>
              <a:rPr lang="en-US" sz="1800" dirty="0">
                <a:hlinkClick r:id="rId4"/>
              </a:rPr>
              <a:t>“Class-specific, top-down segmentation,”</a:t>
            </a:r>
            <a:r>
              <a:rPr lang="en-US" sz="1800" dirty="0"/>
              <a:t> ECCV 2002</a:t>
            </a:r>
          </a:p>
          <a:p>
            <a:r>
              <a:rPr lang="en-US" sz="1800" dirty="0"/>
              <a:t>A. Levin and Y. Weiss, </a:t>
            </a:r>
            <a:r>
              <a:rPr lang="en-US" sz="1800" dirty="0">
                <a:hlinkClick r:id="rId5"/>
              </a:rPr>
              <a:t>“Learning to Combine Bottom-Up and Top-Down Segmentation,”</a:t>
            </a:r>
            <a:r>
              <a:rPr lang="en-US" sz="1800" dirty="0"/>
              <a:t> ECCV 2006.</a:t>
            </a:r>
          </a:p>
        </p:txBody>
      </p:sp>
      <p:sp>
        <p:nvSpPr>
          <p:cNvPr id="57349" name="TextBox 10"/>
          <p:cNvSpPr txBox="1">
            <a:spLocks noChangeArrowheads="1"/>
          </p:cNvSpPr>
          <p:nvPr/>
        </p:nvSpPr>
        <p:spPr bwMode="auto">
          <a:xfrm>
            <a:off x="228600" y="2590800"/>
            <a:ext cx="152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Normalized cuts</a:t>
            </a:r>
          </a:p>
        </p:txBody>
      </p:sp>
      <p:sp>
        <p:nvSpPr>
          <p:cNvPr id="57350" name="TextBox 11"/>
          <p:cNvSpPr txBox="1">
            <a:spLocks noChangeArrowheads="1"/>
          </p:cNvSpPr>
          <p:nvPr/>
        </p:nvSpPr>
        <p:spPr bwMode="auto">
          <a:xfrm>
            <a:off x="152400" y="3733800"/>
            <a:ext cx="1676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Top-down segmentation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6550223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credit: Lana </a:t>
            </a:r>
            <a:r>
              <a:rPr lang="en-US" sz="1400" dirty="0" err="1"/>
              <a:t>Lazebnik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sz="1400" kern="1200" dirty="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5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Gestalt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43528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A key feature of the human visual system is that context affects how things are perceived</a:t>
            </a:r>
          </a:p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something other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bldLvl="2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56" y="69804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165194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Segmentation to find object boundaries or mid-level regions, tokens.</a:t>
            </a:r>
          </a:p>
          <a:p>
            <a:r>
              <a:rPr lang="en-US" sz="2800" dirty="0"/>
              <a:t> Bottom-up segmentation via clustering</a:t>
            </a:r>
          </a:p>
          <a:p>
            <a:pPr lvl="1"/>
            <a:r>
              <a:rPr lang="en-US" sz="2400" dirty="0"/>
              <a:t>General choices -- features, affinity functions, and clustering algorithms</a:t>
            </a:r>
          </a:p>
          <a:p>
            <a:r>
              <a:rPr lang="en-US" sz="2800" dirty="0"/>
              <a:t>Grouping also useful for quantization, can create new feature summaries</a:t>
            </a:r>
          </a:p>
          <a:p>
            <a:pPr lvl="1"/>
            <a:r>
              <a:rPr lang="en-US" sz="2400" dirty="0" err="1"/>
              <a:t>Texton</a:t>
            </a:r>
            <a:r>
              <a:rPr lang="en-US" sz="2400" dirty="0"/>
              <a:t> histograms for texture within local region</a:t>
            </a:r>
          </a:p>
          <a:p>
            <a:r>
              <a:rPr lang="en-US" sz="2800" dirty="0"/>
              <a:t>Example clustering methods</a:t>
            </a:r>
          </a:p>
          <a:p>
            <a:pPr lvl="1"/>
            <a:r>
              <a:rPr lang="en-US" sz="2400" dirty="0"/>
              <a:t>K-means</a:t>
            </a:r>
          </a:p>
          <a:p>
            <a:pPr lvl="1"/>
            <a:r>
              <a:rPr lang="en-US" sz="2400" dirty="0"/>
              <a:t>Mean shift</a:t>
            </a:r>
          </a:p>
          <a:p>
            <a:pPr lvl="1"/>
            <a:r>
              <a:rPr lang="en-US" sz="2400" dirty="0"/>
              <a:t>Graph cut, normalized cuts</a:t>
            </a:r>
          </a:p>
          <a:p>
            <a:pPr lvl="1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866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59C71F-5CA6-4F44-A4A2-543A30CBDC16}" type="slidenum">
              <a:rPr lang="en-US" sz="1400" b="0"/>
              <a:pPr eaLnBrk="1" hangingPunct="1"/>
              <a:t>91</a:t>
            </a:fld>
            <a:endParaRPr lang="en-US" sz="1400" b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F134042-C103-8643-BEAC-F0D2D5041C9E}"/>
              </a:ext>
            </a:extLst>
          </p:cNvPr>
          <p:cNvSpPr/>
          <p:nvPr/>
        </p:nvSpPr>
        <p:spPr>
          <a:xfrm>
            <a:off x="1866900" y="1828800"/>
            <a:ext cx="5410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04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859B9-5135-4AFA-93C5-9C9EE22A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84" y="2605460"/>
            <a:ext cx="6444716" cy="3012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46B6A-3385-4558-8225-B68384E8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recently…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98DB-B95C-4229-B358-9594E875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to learn both local feature affinities and top-down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B92AD-BBE0-466A-B2CD-B9A64335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E251C082-94B2-4525-8CE5-ABFB6938BFDC}"/>
              </a:ext>
            </a:extLst>
          </p:cNvPr>
          <p:cNvSpPr txBox="1">
            <a:spLocks/>
          </p:cNvSpPr>
          <p:nvPr/>
        </p:nvSpPr>
        <p:spPr bwMode="auto">
          <a:xfrm>
            <a:off x="0" y="5732517"/>
            <a:ext cx="9144000" cy="57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He et al., </a:t>
            </a:r>
            <a:r>
              <a:rPr lang="en-US" sz="1800" kern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“Mask R-CNN,”</a:t>
            </a:r>
            <a:r>
              <a:rPr lang="en-US" sz="1800" kern="0" dirty="0">
                <a:solidFill>
                  <a:srgbClr val="0070C0"/>
                </a:solidFill>
              </a:rPr>
              <a:t> </a:t>
            </a:r>
            <a:r>
              <a:rPr lang="en-US" sz="1800" kern="0" dirty="0"/>
              <a:t>ICCV 2017 (Best paper)</a:t>
            </a:r>
          </a:p>
        </p:txBody>
      </p:sp>
    </p:spTree>
    <p:extLst>
      <p:ext uri="{BB962C8B-B14F-4D97-AF65-F5344CB8AC3E}">
        <p14:creationId xmlns:p14="http://schemas.microsoft.com/office/powerpoint/2010/main" val="35021770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6B6A-3385-4558-8225-B68384E8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recently…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98DB-B95C-4229-B358-9594E875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Segmenting both classes and instances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B92AD-BBE0-466A-B2CD-B9A64335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36144-7DCA-447B-92D5-5862B2176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4"/>
          <a:stretch/>
        </p:blipFill>
        <p:spPr>
          <a:xfrm>
            <a:off x="7891" y="2168860"/>
            <a:ext cx="9144000" cy="3273227"/>
          </a:xfrm>
          <a:prstGeom prst="rect">
            <a:avLst/>
          </a:prstGeom>
        </p:spPr>
      </p:pic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83844D0F-4DCF-49C9-A5DD-3975859ECB61}"/>
              </a:ext>
            </a:extLst>
          </p:cNvPr>
          <p:cNvSpPr txBox="1">
            <a:spLocks/>
          </p:cNvSpPr>
          <p:nvPr/>
        </p:nvSpPr>
        <p:spPr bwMode="auto">
          <a:xfrm>
            <a:off x="0" y="5732517"/>
            <a:ext cx="9144000" cy="57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He et al., </a:t>
            </a:r>
            <a:r>
              <a:rPr lang="en-US" sz="1800" kern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“Mask R-CNN,”</a:t>
            </a:r>
            <a:r>
              <a:rPr lang="en-US" sz="1800" kern="0" dirty="0">
                <a:solidFill>
                  <a:srgbClr val="0070C0"/>
                </a:solidFill>
              </a:rPr>
              <a:t> </a:t>
            </a:r>
            <a:r>
              <a:rPr lang="en-US" sz="1800" kern="0" dirty="0"/>
              <a:t>ICCV 2017 (Best paper)</a:t>
            </a:r>
          </a:p>
        </p:txBody>
      </p:sp>
    </p:spTree>
    <p:extLst>
      <p:ext uri="{BB962C8B-B14F-4D97-AF65-F5344CB8AC3E}">
        <p14:creationId xmlns:p14="http://schemas.microsoft.com/office/powerpoint/2010/main" val="234634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cut(A,B) = \frac{cut(A,B)}{volume(A)} + \frac{cut(A,B)}{volume(B)}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424.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21920</TotalTime>
  <Words>3618</Words>
  <Application>Microsoft Macintosh PowerPoint</Application>
  <PresentationFormat>On-screen Show (4:3)</PresentationFormat>
  <Paragraphs>854</Paragraphs>
  <Slides>93</Slides>
  <Notes>86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Calibri</vt:lpstr>
      <vt:lpstr>Cambria Math</vt:lpstr>
      <vt:lpstr>Comic Sans MS</vt:lpstr>
      <vt:lpstr>Times New Roman</vt:lpstr>
      <vt:lpstr>Office Theme</vt:lpstr>
      <vt:lpstr>Equation</vt:lpstr>
      <vt:lpstr>PowerPoint Presentation</vt:lpstr>
      <vt:lpstr>Segmentation &amp; Custering</vt:lpstr>
      <vt:lpstr>PowerPoint Presentation</vt:lpstr>
      <vt:lpstr>PowerPoint Presentation</vt:lpstr>
      <vt:lpstr>Grouping in vision</vt:lpstr>
      <vt:lpstr>Examples of grouping in vision</vt:lpstr>
      <vt:lpstr>Grouping in vision</vt:lpstr>
      <vt:lpstr>PowerPoint Presentation</vt:lpstr>
      <vt:lpstr>Gestalt</vt:lpstr>
      <vt:lpstr>Example: Muller-Lyer illusion</vt:lpstr>
      <vt:lpstr>Example: Muller-Lyer illusion</vt:lpstr>
      <vt:lpstr>Example: Muller-Lyer illusion</vt:lpstr>
      <vt:lpstr>Gestalt</vt:lpstr>
      <vt:lpstr>PowerPoint Presentation</vt:lpstr>
      <vt:lpstr>PowerPoint Presentation</vt:lpstr>
      <vt:lpstr>Similarity</vt:lpstr>
      <vt:lpstr>Symmetry</vt:lpstr>
      <vt:lpstr>Common fate</vt:lpstr>
      <vt:lpstr>Proximity</vt:lpstr>
      <vt:lpstr>Illusory/subjective contours</vt:lpstr>
      <vt:lpstr>PowerPoint Presentation</vt:lpstr>
      <vt:lpstr>PowerPoint Presentation</vt:lpstr>
      <vt:lpstr>PowerPoint Presentation</vt:lpstr>
      <vt:lpstr>PowerPoint Presentation</vt:lpstr>
      <vt:lpstr>Figure-ground</vt:lpstr>
      <vt:lpstr>Grouping phenomena in real life</vt:lpstr>
      <vt:lpstr>Grouping phenomena in real life</vt:lpstr>
      <vt:lpstr>Grouping phenomena in real life</vt:lpstr>
      <vt:lpstr>Gestalt</vt:lpstr>
      <vt:lpstr>PowerPoint Presentation</vt:lpstr>
      <vt:lpstr>The goals of segmentation</vt:lpstr>
      <vt:lpstr>The goals of segmentation</vt:lpstr>
      <vt:lpstr>PowerPoint Presentation</vt:lpstr>
      <vt:lpstr>PowerPoint Presentation</vt:lpstr>
      <vt:lpstr>PowerPoint Presentation</vt:lpstr>
      <vt:lpstr>PowerPoint Presentation</vt:lpstr>
      <vt:lpstr>Clustering</vt:lpstr>
      <vt:lpstr>K-means clustering</vt:lpstr>
      <vt:lpstr>K-means: pros and cons</vt:lpstr>
      <vt:lpstr>An aside: Smoothing out cluster assignments</vt:lpstr>
      <vt:lpstr>Segmentation as clustering</vt:lpstr>
      <vt:lpstr>PowerPoint Presentation</vt:lpstr>
      <vt:lpstr>Segmentation as clustering</vt:lpstr>
      <vt:lpstr>Segmentation as clustering</vt:lpstr>
      <vt:lpstr>Segmentation as clustering</vt:lpstr>
      <vt:lpstr>Segmentation as clustering</vt:lpstr>
      <vt:lpstr>Segmentation as clustering</vt:lpstr>
      <vt:lpstr>Segmentation with texture features</vt:lpstr>
      <vt:lpstr>Image segmentation example</vt:lpstr>
      <vt:lpstr>Pixel properties vs. neighborhood properties</vt:lpstr>
      <vt:lpstr>PowerPoint Presentation</vt:lpstr>
      <vt:lpstr>K-means: pros and cons</vt:lpstr>
      <vt:lpstr>Mean shift algorithm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Mean shift clustering/segmentation</vt:lpstr>
      <vt:lpstr>Mean shift segmentation results</vt:lpstr>
      <vt:lpstr>PowerPoint Presentation</vt:lpstr>
      <vt:lpstr>Mean shift</vt:lpstr>
      <vt:lpstr>PowerPoint Presentation</vt:lpstr>
      <vt:lpstr>Images as graphs</vt:lpstr>
      <vt:lpstr>Measuring affinity</vt:lpstr>
      <vt:lpstr>Example: weighted graphs</vt:lpstr>
      <vt:lpstr>PowerPoint Presentation</vt:lpstr>
      <vt:lpstr>PowerPoint Presentation</vt:lpstr>
      <vt:lpstr>PowerPoint Presentation</vt:lpstr>
      <vt:lpstr>Distancesaffinities</vt:lpstr>
      <vt:lpstr>PowerPoint Presentation</vt:lpstr>
      <vt:lpstr>Visualizing a shuffled affinity matrix</vt:lpstr>
      <vt:lpstr>Measuring affinity</vt:lpstr>
      <vt:lpstr>Measuring affinity</vt:lpstr>
      <vt:lpstr>Putting it together</vt:lpstr>
      <vt:lpstr>Segmentation by Graph Cuts</vt:lpstr>
      <vt:lpstr>Cuts in a graph: Min cut</vt:lpstr>
      <vt:lpstr>Minimum cut</vt:lpstr>
      <vt:lpstr>Cuts in a graph: Normalized cut</vt:lpstr>
      <vt:lpstr>Example results</vt:lpstr>
      <vt:lpstr>Results: Berkeley Segmentation Engine</vt:lpstr>
      <vt:lpstr>Normalized cuts: pros and cons</vt:lpstr>
      <vt:lpstr>PowerPoint Presentation</vt:lpstr>
      <vt:lpstr>Segments as primitives for recognition</vt:lpstr>
      <vt:lpstr>Top-down segmentation</vt:lpstr>
      <vt:lpstr>Top-down segmentation</vt:lpstr>
      <vt:lpstr>Summary</vt:lpstr>
      <vt:lpstr>PowerPoint Presentation</vt:lpstr>
      <vt:lpstr>More recently…</vt:lpstr>
      <vt:lpstr>More recently…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134</cp:revision>
  <dcterms:created xsi:type="dcterms:W3CDTF">2009-12-16T02:55:56Z</dcterms:created>
  <dcterms:modified xsi:type="dcterms:W3CDTF">2019-11-18T21:02:54Z</dcterms:modified>
</cp:coreProperties>
</file>